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7"/>
  </p:notesMasterIdLst>
  <p:handoutMasterIdLst>
    <p:handoutMasterId r:id="rId48"/>
  </p:handoutMasterIdLst>
  <p:sldIdLst>
    <p:sldId id="258" r:id="rId2"/>
    <p:sldId id="260" r:id="rId3"/>
    <p:sldId id="257" r:id="rId4"/>
    <p:sldId id="259" r:id="rId5"/>
    <p:sldId id="264" r:id="rId6"/>
    <p:sldId id="269" r:id="rId7"/>
    <p:sldId id="307" r:id="rId8"/>
    <p:sldId id="262" r:id="rId9"/>
    <p:sldId id="270" r:id="rId10"/>
    <p:sldId id="271" r:id="rId11"/>
    <p:sldId id="272" r:id="rId12"/>
    <p:sldId id="273" r:id="rId13"/>
    <p:sldId id="274" r:id="rId14"/>
    <p:sldId id="275" r:id="rId15"/>
    <p:sldId id="276" r:id="rId16"/>
    <p:sldId id="277" r:id="rId17"/>
    <p:sldId id="278" r:id="rId18"/>
    <p:sldId id="279" r:id="rId19"/>
    <p:sldId id="280" r:id="rId20"/>
    <p:sldId id="281" r:id="rId21"/>
    <p:sldId id="282" r:id="rId22"/>
    <p:sldId id="283" r:id="rId23"/>
    <p:sldId id="284" r:id="rId24"/>
    <p:sldId id="285" r:id="rId25"/>
    <p:sldId id="286" r:id="rId26"/>
    <p:sldId id="287" r:id="rId27"/>
    <p:sldId id="291" r:id="rId28"/>
    <p:sldId id="288" r:id="rId29"/>
    <p:sldId id="289" r:id="rId30"/>
    <p:sldId id="290" r:id="rId31"/>
    <p:sldId id="292" r:id="rId32"/>
    <p:sldId id="293" r:id="rId33"/>
    <p:sldId id="294" r:id="rId34"/>
    <p:sldId id="295" r:id="rId35"/>
    <p:sldId id="296" r:id="rId36"/>
    <p:sldId id="297" r:id="rId37"/>
    <p:sldId id="298" r:id="rId38"/>
    <p:sldId id="299" r:id="rId39"/>
    <p:sldId id="300" r:id="rId40"/>
    <p:sldId id="301" r:id="rId41"/>
    <p:sldId id="302" r:id="rId42"/>
    <p:sldId id="303" r:id="rId43"/>
    <p:sldId id="304" r:id="rId44"/>
    <p:sldId id="305" r:id="rId45"/>
    <p:sldId id="306" r:id="rId4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4" frameSlides="1"/>
  <p:clrMru>
    <a:srgbClr val="3C1B71"/>
    <a:srgbClr val="4F2683"/>
    <a:srgbClr val="F6AC41"/>
    <a:srgbClr val="DE3B3C"/>
    <a:srgbClr val="ABC61F"/>
    <a:srgbClr val="1573BD"/>
    <a:srgbClr val="807F8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4412"/>
  </p:normalViewPr>
  <p:slideViewPr>
    <p:cSldViewPr snapToGrid="0" snapToObjects="1">
      <p:cViewPr varScale="1">
        <p:scale>
          <a:sx n="125" d="100"/>
          <a:sy n="125" d="100"/>
        </p:scale>
        <p:origin x="1144" y="176"/>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09E7E02-177F-1742-9B54-4359DFA80663}" type="datetimeFigureOut">
              <a:rPr lang="en-US" smtClean="0"/>
              <a:t>11/9/20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690D64E-5987-2D4B-9D87-3BA09D935B88}" type="slidenum">
              <a:rPr lang="en-US" smtClean="0"/>
              <a:t>‹#›</a:t>
            </a:fld>
            <a:endParaRPr lang="en-US"/>
          </a:p>
        </p:txBody>
      </p:sp>
    </p:spTree>
    <p:extLst>
      <p:ext uri="{BB962C8B-B14F-4D97-AF65-F5344CB8AC3E}">
        <p14:creationId xmlns:p14="http://schemas.microsoft.com/office/powerpoint/2010/main" val="3135891588"/>
      </p:ext>
    </p:extLst>
  </p:cSld>
  <p:clrMap bg1="lt1" tx1="dk1" bg2="lt2" tx2="dk2" accent1="accent1" accent2="accent2" accent3="accent3" accent4="accent4" accent5="accent5" accent6="accent6" hlink="hlink" folHlink="folHlink"/>
</p:handoutMaster>
</file>

<file path=ppt/media/image1.jpg>
</file>

<file path=ppt/media/image11.png>
</file>

<file path=ppt/media/image14.png>
</file>

<file path=ppt/media/image15.png>
</file>

<file path=ppt/media/image16.png>
</file>

<file path=ppt/media/image17.tiff>
</file>

<file path=ppt/media/image2.jpg>
</file>

<file path=ppt/media/image3.jpg>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0A97568-298B-6740-9B9F-550E69FACD20}" type="datetimeFigureOut">
              <a:rPr lang="en-US" smtClean="0"/>
              <a:t>11/9/20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ADC7D68-8AC4-0440-B1C1-67A64591BBB7}" type="slidenum">
              <a:rPr lang="en-US" smtClean="0"/>
              <a:t>‹#›</a:t>
            </a:fld>
            <a:endParaRPr lang="en-US"/>
          </a:p>
        </p:txBody>
      </p:sp>
    </p:spTree>
    <p:extLst>
      <p:ext uri="{BB962C8B-B14F-4D97-AF65-F5344CB8AC3E}">
        <p14:creationId xmlns:p14="http://schemas.microsoft.com/office/powerpoint/2010/main" val="104445833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Hello everyone, my name is Ben Joris and today I will be giving a talk on metagenomic assembly; the construction of microbial genomes from a mixed population. I will discuss some of the use cases I have applied in my research and some of significant advancements that have occurred in the last year or so that have completely revolutionized metagenomic assembly and analysis. Long-read sequencing represents a market opportunity for both bioinformatic services and particularly for reagent development.</a:t>
            </a:r>
            <a:br>
              <a:rPr lang="en-US" dirty="0"/>
            </a:br>
            <a:endParaRPr lang="en-US" dirty="0"/>
          </a:p>
        </p:txBody>
      </p:sp>
      <p:sp>
        <p:nvSpPr>
          <p:cNvPr id="4" name="Slide Number Placeholder 3"/>
          <p:cNvSpPr>
            <a:spLocks noGrp="1"/>
          </p:cNvSpPr>
          <p:nvPr>
            <p:ph type="sldNum" sz="quarter" idx="10"/>
          </p:nvPr>
        </p:nvSpPr>
        <p:spPr/>
        <p:txBody>
          <a:bodyPr/>
          <a:lstStyle/>
          <a:p>
            <a:fld id="{FADC7D68-8AC4-0440-B1C1-67A64591BBB7}" type="slidenum">
              <a:rPr lang="en-US" smtClean="0"/>
              <a:t>1</a:t>
            </a:fld>
            <a:endParaRPr lang="en-US"/>
          </a:p>
        </p:txBody>
      </p:sp>
    </p:spTree>
    <p:extLst>
      <p:ext uri="{BB962C8B-B14F-4D97-AF65-F5344CB8AC3E}">
        <p14:creationId xmlns:p14="http://schemas.microsoft.com/office/powerpoint/2010/main" val="17173018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these methods have their own issues to contend with, because like 16S gene sequencing, an individual short-read does not have a lot of information. All bacteria bear large amounts of similarities across the genome, so aligning reads to an individual entry is quite difficult and made even more difficult by sequencing errors. Additionally, if you are sequencing communities that are not well characterized, such as environmental samples, the databases are not adequate to characterize the taxonomy or functionality of the community.</a:t>
            </a:r>
          </a:p>
        </p:txBody>
      </p:sp>
      <p:sp>
        <p:nvSpPr>
          <p:cNvPr id="4" name="Slide Number Placeholder 3"/>
          <p:cNvSpPr>
            <a:spLocks noGrp="1"/>
          </p:cNvSpPr>
          <p:nvPr>
            <p:ph type="sldNum" sz="quarter" idx="10"/>
          </p:nvPr>
        </p:nvSpPr>
        <p:spPr/>
        <p:txBody>
          <a:bodyPr/>
          <a:lstStyle/>
          <a:p>
            <a:fld id="{FADC7D68-8AC4-0440-B1C1-67A64591BBB7}" type="slidenum">
              <a:rPr lang="en-US" smtClean="0"/>
              <a:t>10</a:t>
            </a:fld>
            <a:endParaRPr lang="en-US"/>
          </a:p>
        </p:txBody>
      </p:sp>
    </p:spTree>
    <p:extLst>
      <p:ext uri="{BB962C8B-B14F-4D97-AF65-F5344CB8AC3E}">
        <p14:creationId xmlns:p14="http://schemas.microsoft.com/office/powerpoint/2010/main" val="12887979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 the benefits:</a:t>
            </a:r>
          </a:p>
          <a:p>
            <a:r>
              <a:rPr lang="en-US" dirty="0"/>
              <a:t>Metagenomic assembly allows you to construct the genomes of bacteria that are present in a community.</a:t>
            </a:r>
          </a:p>
          <a:p>
            <a:r>
              <a:rPr lang="en-US" dirty="0"/>
              <a:t>To these assembled genomes, you can map the </a:t>
            </a:r>
            <a:r>
              <a:rPr lang="en-US" dirty="0" err="1"/>
              <a:t>metatranstriptomic</a:t>
            </a:r>
            <a:r>
              <a:rPr lang="en-US" dirty="0"/>
              <a:t> data.</a:t>
            </a:r>
          </a:p>
          <a:p>
            <a:r>
              <a:rPr lang="en-US" dirty="0"/>
              <a:t>You have the ability to resolve strain differences between samples. Strain differences have been suggested to be difference between cohorts in certain conditions such as resistant atherosclerosis.</a:t>
            </a:r>
          </a:p>
          <a:p>
            <a:r>
              <a:rPr lang="en-US" dirty="0"/>
              <a:t>When monitoring a FMT trial, you can monitor the integration of strain into an individual’s microbiome.</a:t>
            </a:r>
          </a:p>
        </p:txBody>
      </p:sp>
      <p:sp>
        <p:nvSpPr>
          <p:cNvPr id="4" name="Slide Number Placeholder 3"/>
          <p:cNvSpPr>
            <a:spLocks noGrp="1"/>
          </p:cNvSpPr>
          <p:nvPr>
            <p:ph type="sldNum" sz="quarter" idx="10"/>
          </p:nvPr>
        </p:nvSpPr>
        <p:spPr/>
        <p:txBody>
          <a:bodyPr/>
          <a:lstStyle/>
          <a:p>
            <a:fld id="{FADC7D68-8AC4-0440-B1C1-67A64591BBB7}" type="slidenum">
              <a:rPr lang="en-US" smtClean="0"/>
              <a:t>11</a:t>
            </a:fld>
            <a:endParaRPr lang="en-US"/>
          </a:p>
        </p:txBody>
      </p:sp>
    </p:spTree>
    <p:extLst>
      <p:ext uri="{BB962C8B-B14F-4D97-AF65-F5344CB8AC3E}">
        <p14:creationId xmlns:p14="http://schemas.microsoft.com/office/powerpoint/2010/main" val="37595858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limitations of assembly as I have described it so far are that the genomes will always be fragmented at repeated regions; chimeric genomes are common, binning algorithms will inevitably include a contig that does not belong; and it is expensive to sequence deeply enough for quality assemblies and to have the computational power to run the assembly programs.</a:t>
            </a:r>
          </a:p>
        </p:txBody>
      </p:sp>
      <p:sp>
        <p:nvSpPr>
          <p:cNvPr id="4" name="Slide Number Placeholder 3"/>
          <p:cNvSpPr>
            <a:spLocks noGrp="1"/>
          </p:cNvSpPr>
          <p:nvPr>
            <p:ph type="sldNum" sz="quarter" idx="10"/>
          </p:nvPr>
        </p:nvSpPr>
        <p:spPr/>
        <p:txBody>
          <a:bodyPr/>
          <a:lstStyle/>
          <a:p>
            <a:fld id="{FADC7D68-8AC4-0440-B1C1-67A64591BBB7}" type="slidenum">
              <a:rPr lang="en-US" smtClean="0"/>
              <a:t>12</a:t>
            </a:fld>
            <a:endParaRPr lang="en-US"/>
          </a:p>
        </p:txBody>
      </p:sp>
    </p:spTree>
    <p:extLst>
      <p:ext uri="{BB962C8B-B14F-4D97-AF65-F5344CB8AC3E}">
        <p14:creationId xmlns:p14="http://schemas.microsoft.com/office/powerpoint/2010/main" val="1961232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Moving on to the applications of assembly. I will first discuss a simple use case where I identified insertions in a CRISPR carrying plasmid.</a:t>
            </a:r>
          </a:p>
        </p:txBody>
      </p:sp>
      <p:sp>
        <p:nvSpPr>
          <p:cNvPr id="4" name="Slide Number Placeholder 3"/>
          <p:cNvSpPr>
            <a:spLocks noGrp="1"/>
          </p:cNvSpPr>
          <p:nvPr>
            <p:ph type="sldNum" sz="quarter" idx="10"/>
          </p:nvPr>
        </p:nvSpPr>
        <p:spPr/>
        <p:txBody>
          <a:bodyPr/>
          <a:lstStyle/>
          <a:p>
            <a:fld id="{FADC7D68-8AC4-0440-B1C1-67A64591BBB7}" type="slidenum">
              <a:rPr lang="en-US" smtClean="0"/>
              <a:t>13</a:t>
            </a:fld>
            <a:endParaRPr lang="en-US"/>
          </a:p>
        </p:txBody>
      </p:sp>
    </p:spTree>
    <p:extLst>
      <p:ext uri="{BB962C8B-B14F-4D97-AF65-F5344CB8AC3E}">
        <p14:creationId xmlns:p14="http://schemas.microsoft.com/office/powerpoint/2010/main" val="29659101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was in collaboration with another lab on campus. Their goal was to use CRISPR carried on a conjugative plasmids to selectively kill pathogenic bacteria; effectively replacing antibiotics for gastrointestinal infections. They found that it was remarkable efficient in vitro at killing Salmonella, but they could not replicate the results in a mouse model.</a:t>
            </a:r>
          </a:p>
        </p:txBody>
      </p:sp>
      <p:sp>
        <p:nvSpPr>
          <p:cNvPr id="4" name="Slide Number Placeholder 3"/>
          <p:cNvSpPr>
            <a:spLocks noGrp="1"/>
          </p:cNvSpPr>
          <p:nvPr>
            <p:ph type="sldNum" sz="quarter" idx="10"/>
          </p:nvPr>
        </p:nvSpPr>
        <p:spPr/>
        <p:txBody>
          <a:bodyPr/>
          <a:lstStyle/>
          <a:p>
            <a:fld id="{FADC7D68-8AC4-0440-B1C1-67A64591BBB7}" type="slidenum">
              <a:rPr lang="en-US" smtClean="0"/>
              <a:t>14</a:t>
            </a:fld>
            <a:endParaRPr lang="en-US"/>
          </a:p>
        </p:txBody>
      </p:sp>
    </p:spTree>
    <p:extLst>
      <p:ext uri="{BB962C8B-B14F-4D97-AF65-F5344CB8AC3E}">
        <p14:creationId xmlns:p14="http://schemas.microsoft.com/office/powerpoint/2010/main" val="17426235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turned to me to analyze the sequencing data to determine what was happening to their plasmids when administered to the mice. Upon sequencing and mapping to the reference genome, there was clearly an issue in the open reading frame of the Cas9 protein, illustrated by the dip in coverage highlighted by the red circle. When I assembled the plasmid sequence, I confirmed that the was an insertion of a sequence at the location, which likely inactivate the bactericidal system. </a:t>
            </a:r>
          </a:p>
        </p:txBody>
      </p:sp>
      <p:sp>
        <p:nvSpPr>
          <p:cNvPr id="4" name="Slide Number Placeholder 3"/>
          <p:cNvSpPr>
            <a:spLocks noGrp="1"/>
          </p:cNvSpPr>
          <p:nvPr>
            <p:ph type="sldNum" sz="quarter" idx="10"/>
          </p:nvPr>
        </p:nvSpPr>
        <p:spPr/>
        <p:txBody>
          <a:bodyPr/>
          <a:lstStyle/>
          <a:p>
            <a:fld id="{FADC7D68-8AC4-0440-B1C1-67A64591BBB7}" type="slidenum">
              <a:rPr lang="en-US" smtClean="0"/>
              <a:t>15</a:t>
            </a:fld>
            <a:endParaRPr lang="en-US"/>
          </a:p>
        </p:txBody>
      </p:sp>
    </p:spTree>
    <p:extLst>
      <p:ext uri="{BB962C8B-B14F-4D97-AF65-F5344CB8AC3E}">
        <p14:creationId xmlns:p14="http://schemas.microsoft.com/office/powerpoint/2010/main" val="3981694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next application of assembly will be a collaborative project that I am in the midst of working on.</a:t>
            </a:r>
          </a:p>
        </p:txBody>
      </p:sp>
      <p:sp>
        <p:nvSpPr>
          <p:cNvPr id="4" name="Slide Number Placeholder 3"/>
          <p:cNvSpPr>
            <a:spLocks noGrp="1"/>
          </p:cNvSpPr>
          <p:nvPr>
            <p:ph type="sldNum" sz="quarter" idx="10"/>
          </p:nvPr>
        </p:nvSpPr>
        <p:spPr/>
        <p:txBody>
          <a:bodyPr/>
          <a:lstStyle/>
          <a:p>
            <a:fld id="{FADC7D68-8AC4-0440-B1C1-67A64591BBB7}" type="slidenum">
              <a:rPr lang="en-US" smtClean="0"/>
              <a:t>16</a:t>
            </a:fld>
            <a:endParaRPr lang="en-US"/>
          </a:p>
        </p:txBody>
      </p:sp>
    </p:spTree>
    <p:extLst>
      <p:ext uri="{BB962C8B-B14F-4D97-AF65-F5344CB8AC3E}">
        <p14:creationId xmlns:p14="http://schemas.microsoft.com/office/powerpoint/2010/main" val="4146332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not as well-versed on the background of this project as I have joined the project as it has neared completion. The general goal of the project is to examine the role of the human gut microbiome in the formation of Kidney stones. Previous to me joining the project, differences were observed for both metabolomic data and 16S sequencing data. To gain a better understanding of the strains and functional pathways responsible for these differences, we have employed metagenomic assembly.</a:t>
            </a:r>
          </a:p>
        </p:txBody>
      </p:sp>
      <p:sp>
        <p:nvSpPr>
          <p:cNvPr id="4" name="Slide Number Placeholder 3"/>
          <p:cNvSpPr>
            <a:spLocks noGrp="1"/>
          </p:cNvSpPr>
          <p:nvPr>
            <p:ph type="sldNum" sz="quarter" idx="10"/>
          </p:nvPr>
        </p:nvSpPr>
        <p:spPr/>
        <p:txBody>
          <a:bodyPr/>
          <a:lstStyle/>
          <a:p>
            <a:fld id="{FADC7D68-8AC4-0440-B1C1-67A64591BBB7}" type="slidenum">
              <a:rPr lang="en-US" smtClean="0"/>
              <a:t>17</a:t>
            </a:fld>
            <a:endParaRPr lang="en-US"/>
          </a:p>
        </p:txBody>
      </p:sp>
    </p:spTree>
    <p:extLst>
      <p:ext uri="{BB962C8B-B14F-4D97-AF65-F5344CB8AC3E}">
        <p14:creationId xmlns:p14="http://schemas.microsoft.com/office/powerpoint/2010/main" val="25325784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 previously mentioned, there are read-based analyses that can be used to analyze metagenomic sequencing data without assembling into genomes. One of these is MetaPhlAn2, which taxonomically characterizes the reads. And appears to have successfully separated the cases from the controls on this principal component diagram, at least somewhat.</a:t>
            </a:r>
          </a:p>
        </p:txBody>
      </p:sp>
      <p:sp>
        <p:nvSpPr>
          <p:cNvPr id="4" name="Slide Number Placeholder 3"/>
          <p:cNvSpPr>
            <a:spLocks noGrp="1"/>
          </p:cNvSpPr>
          <p:nvPr>
            <p:ph type="sldNum" sz="quarter" idx="10"/>
          </p:nvPr>
        </p:nvSpPr>
        <p:spPr/>
        <p:txBody>
          <a:bodyPr/>
          <a:lstStyle/>
          <a:p>
            <a:fld id="{FADC7D68-8AC4-0440-B1C1-67A64591BBB7}" type="slidenum">
              <a:rPr lang="en-US" smtClean="0"/>
              <a:t>18</a:t>
            </a:fld>
            <a:endParaRPr lang="en-US"/>
          </a:p>
        </p:txBody>
      </p:sp>
    </p:spTree>
    <p:extLst>
      <p:ext uri="{BB962C8B-B14F-4D97-AF65-F5344CB8AC3E}">
        <p14:creationId xmlns:p14="http://schemas.microsoft.com/office/powerpoint/2010/main" val="25614730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read-based analysis is aligning the reads to a protein database with the hopes of finding functional differences between the cohorts. However, these databases are far from complete, resulting in the majority of reads not successfully aligning. As we can see on this principal component plot, the data are essentially overlapping.</a:t>
            </a:r>
          </a:p>
        </p:txBody>
      </p:sp>
      <p:sp>
        <p:nvSpPr>
          <p:cNvPr id="4" name="Slide Number Placeholder 3"/>
          <p:cNvSpPr>
            <a:spLocks noGrp="1"/>
          </p:cNvSpPr>
          <p:nvPr>
            <p:ph type="sldNum" sz="quarter" idx="10"/>
          </p:nvPr>
        </p:nvSpPr>
        <p:spPr/>
        <p:txBody>
          <a:bodyPr/>
          <a:lstStyle/>
          <a:p>
            <a:fld id="{FADC7D68-8AC4-0440-B1C1-67A64591BBB7}" type="slidenum">
              <a:rPr lang="en-US" smtClean="0"/>
              <a:t>19</a:t>
            </a:fld>
            <a:endParaRPr lang="en-US"/>
          </a:p>
        </p:txBody>
      </p:sp>
    </p:spTree>
    <p:extLst>
      <p:ext uri="{BB962C8B-B14F-4D97-AF65-F5344CB8AC3E}">
        <p14:creationId xmlns:p14="http://schemas.microsoft.com/office/powerpoint/2010/main" val="951676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Now to tell you a little bit of my background. I am a 3</a:t>
            </a:r>
            <a:r>
              <a:rPr lang="en-US" baseline="30000" dirty="0"/>
              <a:t>rd</a:t>
            </a:r>
            <a:r>
              <a:rPr lang="en-US" dirty="0"/>
              <a:t> year PhD candidate under the supervision of Greg </a:t>
            </a:r>
            <a:r>
              <a:rPr lang="en-US" dirty="0" err="1"/>
              <a:t>Gloor</a:t>
            </a:r>
            <a:r>
              <a:rPr lang="en-US" dirty="0"/>
              <a:t> at Western University. Our lab focus is on developing new metagenomic analyses, investigating environmental microbial communities, and exploring connections between the human gut microbiome and health. I have also completed a Bachelor of Medical Sciences and a non-thesis Master of Science in biochemistry at western. My own research is strictly computational and I mostly focus on the human gut, but I will be exploring some of the data that my </a:t>
            </a:r>
            <a:r>
              <a:rPr lang="en-US" dirty="0" err="1"/>
              <a:t>labmate</a:t>
            </a:r>
            <a:r>
              <a:rPr lang="en-US" dirty="0"/>
              <a:t> Dan has collected to search for conjugative systems.</a:t>
            </a:r>
          </a:p>
          <a:p>
            <a:endParaRPr lang="en-US" dirty="0"/>
          </a:p>
        </p:txBody>
      </p:sp>
      <p:sp>
        <p:nvSpPr>
          <p:cNvPr id="4" name="Slide Number Placeholder 3"/>
          <p:cNvSpPr>
            <a:spLocks noGrp="1"/>
          </p:cNvSpPr>
          <p:nvPr>
            <p:ph type="sldNum" sz="quarter" idx="10"/>
          </p:nvPr>
        </p:nvSpPr>
        <p:spPr/>
        <p:txBody>
          <a:bodyPr/>
          <a:lstStyle/>
          <a:p>
            <a:fld id="{FADC7D68-8AC4-0440-B1C1-67A64591BBB7}" type="slidenum">
              <a:rPr lang="en-US" smtClean="0"/>
              <a:t>2</a:t>
            </a:fld>
            <a:endParaRPr lang="en-US"/>
          </a:p>
        </p:txBody>
      </p:sp>
    </p:spTree>
    <p:extLst>
      <p:ext uri="{BB962C8B-B14F-4D97-AF65-F5344CB8AC3E}">
        <p14:creationId xmlns:p14="http://schemas.microsoft.com/office/powerpoint/2010/main" val="14315164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just recently completed the assembly and binning of the data. I then aligned the reads to the genome bins using bowtie2 to quantify the relative abundances of the data. In this principal component plot, we can see separation between the groups on diagonal plane composed of both principal component one and component 2. This is analogous to the separation of the </a:t>
            </a:r>
            <a:r>
              <a:rPr lang="en-US" dirty="0" err="1"/>
              <a:t>metaphlan</a:t>
            </a:r>
            <a:r>
              <a:rPr lang="en-US" dirty="0"/>
              <a:t> data because the are quantifying the abundances of species in a community. However, now I can further inspect these genomes for functional pathways that are discriminatory and strain differences.</a:t>
            </a:r>
          </a:p>
        </p:txBody>
      </p:sp>
      <p:sp>
        <p:nvSpPr>
          <p:cNvPr id="4" name="Slide Number Placeholder 3"/>
          <p:cNvSpPr>
            <a:spLocks noGrp="1"/>
          </p:cNvSpPr>
          <p:nvPr>
            <p:ph type="sldNum" sz="quarter" idx="10"/>
          </p:nvPr>
        </p:nvSpPr>
        <p:spPr/>
        <p:txBody>
          <a:bodyPr/>
          <a:lstStyle/>
          <a:p>
            <a:fld id="{FADC7D68-8AC4-0440-B1C1-67A64591BBB7}" type="slidenum">
              <a:rPr lang="en-US" smtClean="0"/>
              <a:t>20</a:t>
            </a:fld>
            <a:endParaRPr lang="en-US"/>
          </a:p>
        </p:txBody>
      </p:sp>
    </p:spTree>
    <p:extLst>
      <p:ext uri="{BB962C8B-B14F-4D97-AF65-F5344CB8AC3E}">
        <p14:creationId xmlns:p14="http://schemas.microsoft.com/office/powerpoint/2010/main" val="41677868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yet to assign taxonomy to the bins. I plan on using </a:t>
            </a:r>
            <a:r>
              <a:rPr lang="en-US" dirty="0" err="1"/>
              <a:t>PhyloPhlAn</a:t>
            </a:r>
            <a:r>
              <a:rPr lang="en-US" dirty="0"/>
              <a:t> to do so and build a phylogenetic tree of the bins. I will also attempt to analyze the nucleotide variation data. There is bound to be an extraordinarily large amount of variation over 1400 genomic bins. I also plan on conducting a functional analysis of the genomes with a particular focus on the differentially expressed bacteria.</a:t>
            </a:r>
          </a:p>
        </p:txBody>
      </p:sp>
      <p:sp>
        <p:nvSpPr>
          <p:cNvPr id="4" name="Slide Number Placeholder 3"/>
          <p:cNvSpPr>
            <a:spLocks noGrp="1"/>
          </p:cNvSpPr>
          <p:nvPr>
            <p:ph type="sldNum" sz="quarter" idx="10"/>
          </p:nvPr>
        </p:nvSpPr>
        <p:spPr/>
        <p:txBody>
          <a:bodyPr/>
          <a:lstStyle/>
          <a:p>
            <a:fld id="{FADC7D68-8AC4-0440-B1C1-67A64591BBB7}" type="slidenum">
              <a:rPr lang="en-US" smtClean="0"/>
              <a:t>21</a:t>
            </a:fld>
            <a:endParaRPr lang="en-US"/>
          </a:p>
        </p:txBody>
      </p:sp>
    </p:spTree>
    <p:extLst>
      <p:ext uri="{BB962C8B-B14F-4D97-AF65-F5344CB8AC3E}">
        <p14:creationId xmlns:p14="http://schemas.microsoft.com/office/powerpoint/2010/main" val="28829616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final application of short-read metagenomic assembly from my research that I will discuss before moving onto long-read sequencing and assembly is my work on investigating conjugative systems in the human gut.</a:t>
            </a:r>
          </a:p>
        </p:txBody>
      </p:sp>
      <p:sp>
        <p:nvSpPr>
          <p:cNvPr id="4" name="Slide Number Placeholder 3"/>
          <p:cNvSpPr>
            <a:spLocks noGrp="1"/>
          </p:cNvSpPr>
          <p:nvPr>
            <p:ph type="sldNum" sz="quarter" idx="10"/>
          </p:nvPr>
        </p:nvSpPr>
        <p:spPr/>
        <p:txBody>
          <a:bodyPr/>
          <a:lstStyle/>
          <a:p>
            <a:fld id="{FADC7D68-8AC4-0440-B1C1-67A64591BBB7}" type="slidenum">
              <a:rPr lang="en-US" smtClean="0"/>
              <a:t>22</a:t>
            </a:fld>
            <a:endParaRPr lang="en-US"/>
          </a:p>
        </p:txBody>
      </p:sp>
    </p:spTree>
    <p:extLst>
      <p:ext uri="{BB962C8B-B14F-4D97-AF65-F5344CB8AC3E}">
        <p14:creationId xmlns:p14="http://schemas.microsoft.com/office/powerpoint/2010/main" val="29489712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project was spawned from the idea that if we wanted to express CRISPR carrying plasmids in the human gut, we would need plasmids that originate from the human gut, not plasmids that are used in lab strains. My goal was search for conjugative systems in assembled short read data and a reference human metagenome set. I also wanted to see how plasmids were differentially abundant in eight cohorts.</a:t>
            </a:r>
          </a:p>
        </p:txBody>
      </p:sp>
      <p:sp>
        <p:nvSpPr>
          <p:cNvPr id="4" name="Slide Number Placeholder 3"/>
          <p:cNvSpPr>
            <a:spLocks noGrp="1"/>
          </p:cNvSpPr>
          <p:nvPr>
            <p:ph type="sldNum" sz="quarter" idx="10"/>
          </p:nvPr>
        </p:nvSpPr>
        <p:spPr/>
        <p:txBody>
          <a:bodyPr/>
          <a:lstStyle/>
          <a:p>
            <a:fld id="{FADC7D68-8AC4-0440-B1C1-67A64591BBB7}" type="slidenum">
              <a:rPr lang="en-US" smtClean="0"/>
              <a:t>23</a:t>
            </a:fld>
            <a:endParaRPr lang="en-US"/>
          </a:p>
        </p:txBody>
      </p:sp>
    </p:spTree>
    <p:extLst>
      <p:ext uri="{BB962C8B-B14F-4D97-AF65-F5344CB8AC3E}">
        <p14:creationId xmlns:p14="http://schemas.microsoft.com/office/powerpoint/2010/main" val="19075569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I will explain the process for how I went about identifying these systems in the metagenomic assemblies of short read data. I downloaded read data from NCBI’s SRA and assembled them using the program </a:t>
            </a:r>
            <a:r>
              <a:rPr lang="en-US" dirty="0" err="1"/>
              <a:t>metaSPAdes</a:t>
            </a:r>
            <a:r>
              <a:rPr lang="en-US" dirty="0"/>
              <a:t>. Because the output of </a:t>
            </a:r>
            <a:r>
              <a:rPr lang="en-US" dirty="0" err="1"/>
              <a:t>metaspades</a:t>
            </a:r>
            <a:r>
              <a:rPr lang="en-US" dirty="0"/>
              <a:t> is massive, I had to be careful to use a method of identifying conjugative systems that would scale very easily. I chose to use profile Hidden Markov Models of conjugative proteins to only annotate those proteins across all the assembled contigs. I searched for contigs that had annotations for all the protein categories necessary for a plasmid to be able to transfer itself to another bacteria. I then quantified these contigs across the samples I used for assembly.</a:t>
            </a:r>
          </a:p>
        </p:txBody>
      </p:sp>
      <p:sp>
        <p:nvSpPr>
          <p:cNvPr id="4" name="Slide Number Placeholder 3"/>
          <p:cNvSpPr>
            <a:spLocks noGrp="1"/>
          </p:cNvSpPr>
          <p:nvPr>
            <p:ph type="sldNum" sz="quarter" idx="10"/>
          </p:nvPr>
        </p:nvSpPr>
        <p:spPr/>
        <p:txBody>
          <a:bodyPr/>
          <a:lstStyle/>
          <a:p>
            <a:fld id="{FADC7D68-8AC4-0440-B1C1-67A64591BBB7}" type="slidenum">
              <a:rPr lang="en-US" smtClean="0"/>
              <a:t>24</a:t>
            </a:fld>
            <a:endParaRPr lang="en-US"/>
          </a:p>
        </p:txBody>
      </p:sp>
    </p:spTree>
    <p:extLst>
      <p:ext uri="{BB962C8B-B14F-4D97-AF65-F5344CB8AC3E}">
        <p14:creationId xmlns:p14="http://schemas.microsoft.com/office/powerpoint/2010/main" val="17280072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had two different cohorts whose short read data was used for assembly. One cohort was a general north American population that was used for investigating irritable bowel syndrome and the other cohort was a sample of north American preterm infants. As you can see on this principal components plot, particularly in comparison to the previous ones that I showed, these two cohorts separate remarkably well. It’s expected that they would be different, because newborn infants already have very different microbiotas that adults, but they are </a:t>
            </a:r>
            <a:r>
              <a:rPr lang="en-US" dirty="0" err="1"/>
              <a:t>preemees</a:t>
            </a:r>
            <a:r>
              <a:rPr lang="en-US" dirty="0"/>
              <a:t> that are given constant antibiotics, so they’re even more different.</a:t>
            </a:r>
          </a:p>
        </p:txBody>
      </p:sp>
      <p:sp>
        <p:nvSpPr>
          <p:cNvPr id="4" name="Slide Number Placeholder 3"/>
          <p:cNvSpPr>
            <a:spLocks noGrp="1"/>
          </p:cNvSpPr>
          <p:nvPr>
            <p:ph type="sldNum" sz="quarter" idx="10"/>
          </p:nvPr>
        </p:nvSpPr>
        <p:spPr/>
        <p:txBody>
          <a:bodyPr/>
          <a:lstStyle/>
          <a:p>
            <a:fld id="{FADC7D68-8AC4-0440-B1C1-67A64591BBB7}" type="slidenum">
              <a:rPr lang="en-US" smtClean="0"/>
              <a:t>25</a:t>
            </a:fld>
            <a:endParaRPr lang="en-US"/>
          </a:p>
        </p:txBody>
      </p:sp>
    </p:spTree>
    <p:extLst>
      <p:ext uri="{BB962C8B-B14F-4D97-AF65-F5344CB8AC3E}">
        <p14:creationId xmlns:p14="http://schemas.microsoft.com/office/powerpoint/2010/main" val="37407420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was hesitant to include this diagram because it’s a lot to take in during a </a:t>
            </a:r>
            <a:r>
              <a:rPr lang="en-US" dirty="0" err="1"/>
              <a:t>powerpoint</a:t>
            </a:r>
            <a:r>
              <a:rPr lang="en-US" dirty="0"/>
              <a:t> but I love it so I wanted to include it anyways. On this diagram, think of it as rings of a tree and slices of a pie. The rings of the tree are individual samples, and the slices of the pie are the conjugative systems. The intensity of the plot at a given point is the abundance of one of these systems in a sample. The systems with the blue </a:t>
            </a:r>
            <a:r>
              <a:rPr lang="en-US" dirty="0" err="1"/>
              <a:t>colouring</a:t>
            </a:r>
            <a:r>
              <a:rPr lang="en-US" dirty="0"/>
              <a:t> outside the ring are those assembled with pre-term infant data and they are mostly only found in infants whereas the ones assembled with adult data are only found in the general cohort, not the pre-term infant samples.</a:t>
            </a:r>
          </a:p>
        </p:txBody>
      </p:sp>
      <p:sp>
        <p:nvSpPr>
          <p:cNvPr id="4" name="Slide Number Placeholder 3"/>
          <p:cNvSpPr>
            <a:spLocks noGrp="1"/>
          </p:cNvSpPr>
          <p:nvPr>
            <p:ph type="sldNum" sz="quarter" idx="10"/>
          </p:nvPr>
        </p:nvSpPr>
        <p:spPr/>
        <p:txBody>
          <a:bodyPr/>
          <a:lstStyle/>
          <a:p>
            <a:fld id="{FADC7D68-8AC4-0440-B1C1-67A64591BBB7}" type="slidenum">
              <a:rPr lang="en-US" smtClean="0"/>
              <a:t>26</a:t>
            </a:fld>
            <a:endParaRPr lang="en-US"/>
          </a:p>
        </p:txBody>
      </p:sp>
    </p:spTree>
    <p:extLst>
      <p:ext uri="{BB962C8B-B14F-4D97-AF65-F5344CB8AC3E}">
        <p14:creationId xmlns:p14="http://schemas.microsoft.com/office/powerpoint/2010/main" val="7087041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also wanted to investigate whether these conjugative systems would be included in genomes by binning algorithms such as metabat2. What we can see in this flow diagram is that of the total 364 systems I identified in the assemblies, only 94 were included in bins, and only 65 were in high quality bins. Most conjugative systems would not be included in genomes. If you remember what causes these algorithms to group contigs together it’s abundance and tetranucleotide frequency. Plasmids can exist in cells in a greater copy number than one, so their abundance wont be the same as the genome, and they tend to be more AT rich than the genome. Both of these factors would cause the conjugative systems to be omitted from genome bins, and would therefore be omitted in many metagenomic assembly analyses.</a:t>
            </a:r>
          </a:p>
        </p:txBody>
      </p:sp>
      <p:sp>
        <p:nvSpPr>
          <p:cNvPr id="4" name="Slide Number Placeholder 3"/>
          <p:cNvSpPr>
            <a:spLocks noGrp="1"/>
          </p:cNvSpPr>
          <p:nvPr>
            <p:ph type="sldNum" sz="quarter" idx="10"/>
          </p:nvPr>
        </p:nvSpPr>
        <p:spPr/>
        <p:txBody>
          <a:bodyPr/>
          <a:lstStyle/>
          <a:p>
            <a:fld id="{FADC7D68-8AC4-0440-B1C1-67A64591BBB7}" type="slidenum">
              <a:rPr lang="en-US" smtClean="0"/>
              <a:t>27</a:t>
            </a:fld>
            <a:endParaRPr lang="en-US"/>
          </a:p>
        </p:txBody>
      </p:sp>
    </p:spTree>
    <p:extLst>
      <p:ext uri="{BB962C8B-B14F-4D97-AF65-F5344CB8AC3E}">
        <p14:creationId xmlns:p14="http://schemas.microsoft.com/office/powerpoint/2010/main" val="14092530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quantify larger scale differences between cohorts, I took advantage of a large genome set of 2500 bacterial genomes found in the human gut rather than assembling data from roughly 800 samples, which would have taken months to years on our server. For this approach, I annotated the genomes using UniRef90, and searched for contigs again with annotations for the conjugative system proteins. Because the data were much smaller than the assemblies, this process was feasible, but it still took over a month of server time. </a:t>
            </a:r>
          </a:p>
        </p:txBody>
      </p:sp>
      <p:sp>
        <p:nvSpPr>
          <p:cNvPr id="4" name="Slide Number Placeholder 3"/>
          <p:cNvSpPr>
            <a:spLocks noGrp="1"/>
          </p:cNvSpPr>
          <p:nvPr>
            <p:ph type="sldNum" sz="quarter" idx="10"/>
          </p:nvPr>
        </p:nvSpPr>
        <p:spPr/>
        <p:txBody>
          <a:bodyPr/>
          <a:lstStyle/>
          <a:p>
            <a:fld id="{FADC7D68-8AC4-0440-B1C1-67A64591BBB7}" type="slidenum">
              <a:rPr lang="en-US" smtClean="0"/>
              <a:t>28</a:t>
            </a:fld>
            <a:endParaRPr lang="en-US"/>
          </a:p>
        </p:txBody>
      </p:sp>
    </p:spTree>
    <p:extLst>
      <p:ext uri="{BB962C8B-B14F-4D97-AF65-F5344CB8AC3E}">
        <p14:creationId xmlns:p14="http://schemas.microsoft.com/office/powerpoint/2010/main" val="1400080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principle components plot of the abundances of the identified conjugative systems across six cohorts. North American general (that I used in the assembly), north American indigenous, western European general, east Asian, south American, and a west African cohort. The north American and European cohorts clustered in the orange ellipsis, the east Asian in the purple, and the south American and west African in the blue ellipsis.</a:t>
            </a:r>
          </a:p>
        </p:txBody>
      </p:sp>
      <p:sp>
        <p:nvSpPr>
          <p:cNvPr id="4" name="Slide Number Placeholder 3"/>
          <p:cNvSpPr>
            <a:spLocks noGrp="1"/>
          </p:cNvSpPr>
          <p:nvPr>
            <p:ph type="sldNum" sz="quarter" idx="10"/>
          </p:nvPr>
        </p:nvSpPr>
        <p:spPr/>
        <p:txBody>
          <a:bodyPr/>
          <a:lstStyle/>
          <a:p>
            <a:fld id="{FADC7D68-8AC4-0440-B1C1-67A64591BBB7}" type="slidenum">
              <a:rPr lang="en-US" smtClean="0"/>
              <a:t>29</a:t>
            </a:fld>
            <a:endParaRPr lang="en-US"/>
          </a:p>
        </p:txBody>
      </p:sp>
    </p:spTree>
    <p:extLst>
      <p:ext uri="{BB962C8B-B14F-4D97-AF65-F5344CB8AC3E}">
        <p14:creationId xmlns:p14="http://schemas.microsoft.com/office/powerpoint/2010/main" val="17276435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begin this presentation, I will introduce metagenomic assembly. I will do my best to help everyone understand the challenges of this abstract and computational process. Afterwards, I will talk about three separate research projects and how metagenomic assembly revealed some very interesting results. Finally, I will talk about our work with long-read sequencing technology.</a:t>
            </a:r>
          </a:p>
        </p:txBody>
      </p:sp>
      <p:sp>
        <p:nvSpPr>
          <p:cNvPr id="4" name="Slide Number Placeholder 3"/>
          <p:cNvSpPr>
            <a:spLocks noGrp="1"/>
          </p:cNvSpPr>
          <p:nvPr>
            <p:ph type="sldNum" sz="quarter" idx="10"/>
          </p:nvPr>
        </p:nvSpPr>
        <p:spPr/>
        <p:txBody>
          <a:bodyPr/>
          <a:lstStyle/>
          <a:p>
            <a:fld id="{FADC7D68-8AC4-0440-B1C1-67A64591BBB7}" type="slidenum">
              <a:rPr lang="en-US" smtClean="0"/>
              <a:t>3</a:t>
            </a:fld>
            <a:endParaRPr lang="en-US"/>
          </a:p>
        </p:txBody>
      </p:sp>
    </p:spTree>
    <p:extLst>
      <p:ext uri="{BB962C8B-B14F-4D97-AF65-F5344CB8AC3E}">
        <p14:creationId xmlns:p14="http://schemas.microsoft.com/office/powerpoint/2010/main" val="18037117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did not include two of the cohorts in the principal components analysis because the two infant cohorts had virtually no signal for any of the identified conjugative systems. Of note, we have taken two of the Proteobacteria plasmids from this analysis and are attempting to synthesize them using a DNA printer to see if the systems I am identifying are truly conjugative.</a:t>
            </a:r>
          </a:p>
        </p:txBody>
      </p:sp>
      <p:sp>
        <p:nvSpPr>
          <p:cNvPr id="4" name="Slide Number Placeholder 3"/>
          <p:cNvSpPr>
            <a:spLocks noGrp="1"/>
          </p:cNvSpPr>
          <p:nvPr>
            <p:ph type="sldNum" sz="quarter" idx="10"/>
          </p:nvPr>
        </p:nvSpPr>
        <p:spPr/>
        <p:txBody>
          <a:bodyPr/>
          <a:lstStyle/>
          <a:p>
            <a:fld id="{FADC7D68-8AC4-0440-B1C1-67A64591BBB7}" type="slidenum">
              <a:rPr lang="en-US" smtClean="0"/>
              <a:t>30</a:t>
            </a:fld>
            <a:endParaRPr lang="en-US"/>
          </a:p>
        </p:txBody>
      </p:sp>
    </p:spTree>
    <p:extLst>
      <p:ext uri="{BB962C8B-B14F-4D97-AF65-F5344CB8AC3E}">
        <p14:creationId xmlns:p14="http://schemas.microsoft.com/office/powerpoint/2010/main" val="28102464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 can say from my result is that conjugative systems are very different in pre-term infants than in a general population. Also, conjugative systems are mostly omitted from bins. And finally, conjugative systems can separate cohorts based on age and geography.</a:t>
            </a:r>
          </a:p>
        </p:txBody>
      </p:sp>
      <p:sp>
        <p:nvSpPr>
          <p:cNvPr id="4" name="Slide Number Placeholder 3"/>
          <p:cNvSpPr>
            <a:spLocks noGrp="1"/>
          </p:cNvSpPr>
          <p:nvPr>
            <p:ph type="sldNum" sz="quarter" idx="10"/>
          </p:nvPr>
        </p:nvSpPr>
        <p:spPr/>
        <p:txBody>
          <a:bodyPr/>
          <a:lstStyle/>
          <a:p>
            <a:fld id="{FADC7D68-8AC4-0440-B1C1-67A64591BBB7}" type="slidenum">
              <a:rPr lang="en-US" smtClean="0"/>
              <a:t>31</a:t>
            </a:fld>
            <a:endParaRPr lang="en-US"/>
          </a:p>
        </p:txBody>
      </p:sp>
    </p:spTree>
    <p:extLst>
      <p:ext uri="{BB962C8B-B14F-4D97-AF65-F5344CB8AC3E}">
        <p14:creationId xmlns:p14="http://schemas.microsoft.com/office/powerpoint/2010/main" val="188850002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the final part of my talk, I will discuss a recent advancement in metagenomic assembly which is the advent of long-read sequencing.</a:t>
            </a:r>
          </a:p>
        </p:txBody>
      </p:sp>
      <p:sp>
        <p:nvSpPr>
          <p:cNvPr id="4" name="Slide Number Placeholder 3"/>
          <p:cNvSpPr>
            <a:spLocks noGrp="1"/>
          </p:cNvSpPr>
          <p:nvPr>
            <p:ph type="sldNum" sz="quarter" idx="10"/>
          </p:nvPr>
        </p:nvSpPr>
        <p:spPr/>
        <p:txBody>
          <a:bodyPr/>
          <a:lstStyle/>
          <a:p>
            <a:fld id="{FADC7D68-8AC4-0440-B1C1-67A64591BBB7}" type="slidenum">
              <a:rPr lang="en-US" smtClean="0"/>
              <a:t>32</a:t>
            </a:fld>
            <a:endParaRPr lang="en-US"/>
          </a:p>
        </p:txBody>
      </p:sp>
    </p:spTree>
    <p:extLst>
      <p:ext uri="{BB962C8B-B14F-4D97-AF65-F5344CB8AC3E}">
        <p14:creationId xmlns:p14="http://schemas.microsoft.com/office/powerpoint/2010/main" val="27230202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Long read sequencing technologies have been recently developed by two companies: Oxford Nanopore and Pacific Biosciences. </a:t>
            </a:r>
            <a:r>
              <a:rPr lang="en-US" dirty="0" err="1"/>
              <a:t>Wheras</a:t>
            </a:r>
            <a:r>
              <a:rPr lang="en-US" dirty="0"/>
              <a:t> Illumina sequencing has a fixed read length that is determined by the library and platform, in long-read sequencing the read length limit is determined by the length of DNA strands extracted for your sample. In theory, if you are careful enough, you can sequence DNA fragments over 1 million bases long which is in stark contrast to roughly 150 bases that you get from Illumina sequencing.</a:t>
            </a:r>
          </a:p>
        </p:txBody>
      </p:sp>
      <p:sp>
        <p:nvSpPr>
          <p:cNvPr id="4" name="Slide Number Placeholder 3"/>
          <p:cNvSpPr>
            <a:spLocks noGrp="1"/>
          </p:cNvSpPr>
          <p:nvPr>
            <p:ph type="sldNum" sz="quarter" idx="10"/>
          </p:nvPr>
        </p:nvSpPr>
        <p:spPr/>
        <p:txBody>
          <a:bodyPr/>
          <a:lstStyle/>
          <a:p>
            <a:fld id="{FADC7D68-8AC4-0440-B1C1-67A64591BBB7}" type="slidenum">
              <a:rPr lang="en-US" smtClean="0"/>
              <a:t>33</a:t>
            </a:fld>
            <a:endParaRPr lang="en-US"/>
          </a:p>
        </p:txBody>
      </p:sp>
    </p:spTree>
    <p:extLst>
      <p:ext uri="{BB962C8B-B14F-4D97-AF65-F5344CB8AC3E}">
        <p14:creationId xmlns:p14="http://schemas.microsoft.com/office/powerpoint/2010/main" val="42830300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 previously mentioned, repeat sequences in a genome are the death of an assembly with short reads. The short reads are unable to span the repeated regions, which makes the difficult to assemble, and difficult to arrange. The three fragments of this assembly are impossible to join with short reads, and additionally, we can’t easily determine how the fragments are organized.</a:t>
            </a:r>
          </a:p>
        </p:txBody>
      </p:sp>
      <p:sp>
        <p:nvSpPr>
          <p:cNvPr id="4" name="Slide Number Placeholder 3"/>
          <p:cNvSpPr>
            <a:spLocks noGrp="1"/>
          </p:cNvSpPr>
          <p:nvPr>
            <p:ph type="sldNum" sz="quarter" idx="10"/>
          </p:nvPr>
        </p:nvSpPr>
        <p:spPr/>
        <p:txBody>
          <a:bodyPr/>
          <a:lstStyle/>
          <a:p>
            <a:fld id="{FADC7D68-8AC4-0440-B1C1-67A64591BBB7}" type="slidenum">
              <a:rPr lang="en-US" smtClean="0"/>
              <a:t>34</a:t>
            </a:fld>
            <a:endParaRPr lang="en-US"/>
          </a:p>
        </p:txBody>
      </p:sp>
    </p:spTree>
    <p:extLst>
      <p:ext uri="{BB962C8B-B14F-4D97-AF65-F5344CB8AC3E}">
        <p14:creationId xmlns:p14="http://schemas.microsoft.com/office/powerpoint/2010/main" val="8740469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if we use nanopore sequencing and are very careful with how we extract the DNA, we can generate reads that can span the repeat region and unambiguously resolve the assembly. </a:t>
            </a:r>
          </a:p>
        </p:txBody>
      </p:sp>
      <p:sp>
        <p:nvSpPr>
          <p:cNvPr id="4" name="Slide Number Placeholder 3"/>
          <p:cNvSpPr>
            <a:spLocks noGrp="1"/>
          </p:cNvSpPr>
          <p:nvPr>
            <p:ph type="sldNum" sz="quarter" idx="10"/>
          </p:nvPr>
        </p:nvSpPr>
        <p:spPr/>
        <p:txBody>
          <a:bodyPr/>
          <a:lstStyle/>
          <a:p>
            <a:fld id="{FADC7D68-8AC4-0440-B1C1-67A64591BBB7}" type="slidenum">
              <a:rPr lang="en-US" smtClean="0"/>
              <a:t>35</a:t>
            </a:fld>
            <a:endParaRPr lang="en-US"/>
          </a:p>
        </p:txBody>
      </p:sp>
    </p:spTree>
    <p:extLst>
      <p:ext uri="{BB962C8B-B14F-4D97-AF65-F5344CB8AC3E}">
        <p14:creationId xmlns:p14="http://schemas.microsoft.com/office/powerpoint/2010/main" val="410426358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shown this to work, even in a complex metagenomic community, and published our data as a preprint. We generated 10 circularized bacterial genomes, with an additional 3 genomes assembled as a single linear contig. The benefits of long-read assembly are clearly shown by comparing to the assembly with only short read data, where instead of 1 contig to represent the genome, the genomes are instead fragments into upwards to 1900 contigs. </a:t>
            </a:r>
          </a:p>
        </p:txBody>
      </p:sp>
      <p:sp>
        <p:nvSpPr>
          <p:cNvPr id="4" name="Slide Number Placeholder 3"/>
          <p:cNvSpPr>
            <a:spLocks noGrp="1"/>
          </p:cNvSpPr>
          <p:nvPr>
            <p:ph type="sldNum" sz="quarter" idx="10"/>
          </p:nvPr>
        </p:nvSpPr>
        <p:spPr/>
        <p:txBody>
          <a:bodyPr/>
          <a:lstStyle/>
          <a:p>
            <a:fld id="{FADC7D68-8AC4-0440-B1C1-67A64591BBB7}" type="slidenum">
              <a:rPr lang="en-US" smtClean="0"/>
              <a:t>36</a:t>
            </a:fld>
            <a:endParaRPr lang="en-US"/>
          </a:p>
        </p:txBody>
      </p:sp>
    </p:spTree>
    <p:extLst>
      <p:ext uri="{BB962C8B-B14F-4D97-AF65-F5344CB8AC3E}">
        <p14:creationId xmlns:p14="http://schemas.microsoft.com/office/powerpoint/2010/main" val="20788536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assembly results for the rest of the genomes we found in the community. I have to also note, that we did not phase out Illumina sequencing for an important reason. While the long-reads could assemble the genome into a single contig, Nanopore sequencing is still quite error-prone, so we used Illumina reads to correct the errors found in the assembled sequence.</a:t>
            </a:r>
          </a:p>
        </p:txBody>
      </p:sp>
      <p:sp>
        <p:nvSpPr>
          <p:cNvPr id="4" name="Slide Number Placeholder 3"/>
          <p:cNvSpPr>
            <a:spLocks noGrp="1"/>
          </p:cNvSpPr>
          <p:nvPr>
            <p:ph type="sldNum" sz="quarter" idx="10"/>
          </p:nvPr>
        </p:nvSpPr>
        <p:spPr/>
        <p:txBody>
          <a:bodyPr/>
          <a:lstStyle/>
          <a:p>
            <a:fld id="{FADC7D68-8AC4-0440-B1C1-67A64591BBB7}" type="slidenum">
              <a:rPr lang="en-US" smtClean="0"/>
              <a:t>37</a:t>
            </a:fld>
            <a:endParaRPr lang="en-US"/>
          </a:p>
        </p:txBody>
      </p:sp>
    </p:spTree>
    <p:extLst>
      <p:ext uri="{BB962C8B-B14F-4D97-AF65-F5344CB8AC3E}">
        <p14:creationId xmlns:p14="http://schemas.microsoft.com/office/powerpoint/2010/main" val="157826151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our assembly analysis, we were able to detect strain differences </a:t>
            </a:r>
            <a:r>
              <a:rPr lang="en-US" i="1" dirty="0"/>
              <a:t>within a single sample</a:t>
            </a:r>
            <a:r>
              <a:rPr lang="en-US" i="0" dirty="0"/>
              <a:t>. At this region in the </a:t>
            </a:r>
            <a:r>
              <a:rPr lang="en-US" i="0" dirty="0" err="1"/>
              <a:t>Parvibaculum</a:t>
            </a:r>
            <a:r>
              <a:rPr lang="en-US" i="0" dirty="0"/>
              <a:t> genome, we noticed a dip in the nanopore coverage. We resolved the assembly manually and found there is a different version of the assembly where there is a transposon inserted into the genome. Both versions of the genome have long reads that span this region, so we are confident that both strains exist in the sequenced environment.</a:t>
            </a:r>
            <a:endParaRPr lang="en-US" dirty="0"/>
          </a:p>
        </p:txBody>
      </p:sp>
      <p:sp>
        <p:nvSpPr>
          <p:cNvPr id="4" name="Slide Number Placeholder 3"/>
          <p:cNvSpPr>
            <a:spLocks noGrp="1"/>
          </p:cNvSpPr>
          <p:nvPr>
            <p:ph type="sldNum" sz="quarter" idx="10"/>
          </p:nvPr>
        </p:nvSpPr>
        <p:spPr/>
        <p:txBody>
          <a:bodyPr/>
          <a:lstStyle/>
          <a:p>
            <a:fld id="{FADC7D68-8AC4-0440-B1C1-67A64591BBB7}" type="slidenum">
              <a:rPr lang="en-US" smtClean="0"/>
              <a:t>38</a:t>
            </a:fld>
            <a:endParaRPr lang="en-US"/>
          </a:p>
        </p:txBody>
      </p:sp>
    </p:spTree>
    <p:extLst>
      <p:ext uri="{BB962C8B-B14F-4D97-AF65-F5344CB8AC3E}">
        <p14:creationId xmlns:p14="http://schemas.microsoft.com/office/powerpoint/2010/main" val="280847542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Along with the genomes we assembled from the environmental sample, we also assembled a lot of small circularized sequences that appear to be plasmids, both conjugative and non-conjugative. Looking back at my work at examining conjugative systems, we would be confident that we wouldn’t be missing any important functional genes that may have been lost in a short-read assembly.</a:t>
            </a:r>
          </a:p>
        </p:txBody>
      </p:sp>
      <p:sp>
        <p:nvSpPr>
          <p:cNvPr id="4" name="Slide Number Placeholder 3"/>
          <p:cNvSpPr>
            <a:spLocks noGrp="1"/>
          </p:cNvSpPr>
          <p:nvPr>
            <p:ph type="sldNum" sz="quarter" idx="10"/>
          </p:nvPr>
        </p:nvSpPr>
        <p:spPr/>
        <p:txBody>
          <a:bodyPr/>
          <a:lstStyle/>
          <a:p>
            <a:fld id="{FADC7D68-8AC4-0440-B1C1-67A64591BBB7}" type="slidenum">
              <a:rPr lang="en-US" smtClean="0"/>
              <a:t>39</a:t>
            </a:fld>
            <a:endParaRPr lang="en-US"/>
          </a:p>
        </p:txBody>
      </p:sp>
    </p:spTree>
    <p:extLst>
      <p:ext uri="{BB962C8B-B14F-4D97-AF65-F5344CB8AC3E}">
        <p14:creationId xmlns:p14="http://schemas.microsoft.com/office/powerpoint/2010/main" val="29621617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DC7D68-8AC4-0440-B1C1-67A64591BBB7}" type="slidenum">
              <a:rPr lang="en-US" smtClean="0"/>
              <a:t>4</a:t>
            </a:fld>
            <a:endParaRPr lang="en-US"/>
          </a:p>
        </p:txBody>
      </p:sp>
    </p:spTree>
    <p:extLst>
      <p:ext uri="{BB962C8B-B14F-4D97-AF65-F5344CB8AC3E}">
        <p14:creationId xmlns:p14="http://schemas.microsoft.com/office/powerpoint/2010/main" val="334385561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a:t>
            </a:r>
            <a:r>
              <a:rPr lang="en-US" dirty="0" err="1"/>
              <a:t>labmate</a:t>
            </a:r>
            <a:r>
              <a:rPr lang="en-US" dirty="0"/>
              <a:t> Dan, who leads the nanopore research in our lab, has also recently completed a telomere-to-telomere assembly using nanopore sequencing. I don’t know how many of you follow the genomics community closely, but the human genome has only recently been assembled telomere-to-telomere by a massive team at the NIH, which was the culmination of many years of work. Dan and our former master’s student Alec have assembled this algae’s genome in only a couple of months.</a:t>
            </a:r>
          </a:p>
        </p:txBody>
      </p:sp>
      <p:sp>
        <p:nvSpPr>
          <p:cNvPr id="4" name="Slide Number Placeholder 3"/>
          <p:cNvSpPr>
            <a:spLocks noGrp="1"/>
          </p:cNvSpPr>
          <p:nvPr>
            <p:ph type="sldNum" sz="quarter" idx="10"/>
          </p:nvPr>
        </p:nvSpPr>
        <p:spPr/>
        <p:txBody>
          <a:bodyPr/>
          <a:lstStyle/>
          <a:p>
            <a:fld id="{FADC7D68-8AC4-0440-B1C1-67A64591BBB7}" type="slidenum">
              <a:rPr lang="en-US" smtClean="0"/>
              <a:t>40</a:t>
            </a:fld>
            <a:endParaRPr lang="en-US"/>
          </a:p>
        </p:txBody>
      </p:sp>
    </p:spTree>
    <p:extLst>
      <p:ext uri="{BB962C8B-B14F-4D97-AF65-F5344CB8AC3E}">
        <p14:creationId xmlns:p14="http://schemas.microsoft.com/office/powerpoint/2010/main" val="63011084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current issue with Nanopore sequencing is how difficult the DNA extraction is. Dan has to perform phenol/chloroform extractions and spool the DNA for every sample. This is because the integrity of the DNA must be maintain throughout the process. Regular DNA extraction kits use bead beating and other methods and reagents that shear the DNA. The resultant DNA ends up extremely fragmented and you might as well use illumine sequencing at that point. This problem represents an relatively untapped market for effective DNA extraction kits. Dan and I are of the opinion that Nanopore sequencing is the going to be the norm in the very near future as the base calling accuracy continues to approach Illumina quality. And currently, the only companies producing reagents for Nanopore sequencing are </a:t>
            </a:r>
            <a:r>
              <a:rPr lang="en-US" dirty="0" err="1"/>
              <a:t>Circulomics</a:t>
            </a:r>
            <a:r>
              <a:rPr lang="en-US" dirty="0"/>
              <a:t> and Oxford Nanopore.</a:t>
            </a:r>
          </a:p>
        </p:txBody>
      </p:sp>
      <p:sp>
        <p:nvSpPr>
          <p:cNvPr id="4" name="Slide Number Placeholder 3"/>
          <p:cNvSpPr>
            <a:spLocks noGrp="1"/>
          </p:cNvSpPr>
          <p:nvPr>
            <p:ph type="sldNum" sz="quarter" idx="10"/>
          </p:nvPr>
        </p:nvSpPr>
        <p:spPr/>
        <p:txBody>
          <a:bodyPr/>
          <a:lstStyle/>
          <a:p>
            <a:fld id="{FADC7D68-8AC4-0440-B1C1-67A64591BBB7}" type="slidenum">
              <a:rPr lang="en-US" smtClean="0"/>
              <a:t>41</a:t>
            </a:fld>
            <a:endParaRPr lang="en-US"/>
          </a:p>
        </p:txBody>
      </p:sp>
    </p:spTree>
    <p:extLst>
      <p:ext uri="{BB962C8B-B14F-4D97-AF65-F5344CB8AC3E}">
        <p14:creationId xmlns:p14="http://schemas.microsoft.com/office/powerpoint/2010/main" val="364062001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 need in a kit is primarily a kit optimized to extracting high molecular weight DNA. We look to achieve an read length N50 of over 25 kilobases for a metagenomic assembly. Additionally, because the kit needs to avoid physical lysis methods to preserve the integrity of the DNA, the kit must ensure that it can lyse all bacteria. This is important for bacterial communities like human stool samples that have many bacteria that can be hard to lyse. In the near future, I’m going to be doing the sequencing analyses for an human FMT trial, and we will be performing nanopore sequencing on the donors. An effective DNA extraction kit for human stool would make my wet lab collaborator’s lives a lot easier.</a:t>
            </a:r>
          </a:p>
        </p:txBody>
      </p:sp>
      <p:sp>
        <p:nvSpPr>
          <p:cNvPr id="4" name="Slide Number Placeholder 3"/>
          <p:cNvSpPr>
            <a:spLocks noGrp="1"/>
          </p:cNvSpPr>
          <p:nvPr>
            <p:ph type="sldNum" sz="quarter" idx="10"/>
          </p:nvPr>
        </p:nvSpPr>
        <p:spPr/>
        <p:txBody>
          <a:bodyPr/>
          <a:lstStyle/>
          <a:p>
            <a:fld id="{FADC7D68-8AC4-0440-B1C1-67A64591BBB7}" type="slidenum">
              <a:rPr lang="en-US" smtClean="0"/>
              <a:t>42</a:t>
            </a:fld>
            <a:endParaRPr lang="en-US"/>
          </a:p>
        </p:txBody>
      </p:sp>
    </p:spTree>
    <p:extLst>
      <p:ext uri="{BB962C8B-B14F-4D97-AF65-F5344CB8AC3E}">
        <p14:creationId xmlns:p14="http://schemas.microsoft.com/office/powerpoint/2010/main" val="346785125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DC7D68-8AC4-0440-B1C1-67A64591BBB7}" type="slidenum">
              <a:rPr lang="en-US" smtClean="0"/>
              <a:t>43</a:t>
            </a:fld>
            <a:endParaRPr lang="en-US"/>
          </a:p>
        </p:txBody>
      </p:sp>
    </p:spTree>
    <p:extLst>
      <p:ext uri="{BB962C8B-B14F-4D97-AF65-F5344CB8AC3E}">
        <p14:creationId xmlns:p14="http://schemas.microsoft.com/office/powerpoint/2010/main" val="192485126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metagenomic assembly provides far more insight into a bacterial community that 16S gene sequencing or metagenomic read analyses. And nanopore long read sequencing technology is fast-advancing and creating a market for reagent. Frankly reflecting on my work so far as a scientist, I am left with the feeling that much of my work that is solely base on Illumina sequencing is becoming obsolete. Where metagenomic assemblies felt like rough approximations with short reads, with long-read assemblies I feel like we can truly capture the bacterial genomes present in an environment.  </a:t>
            </a:r>
          </a:p>
        </p:txBody>
      </p:sp>
      <p:sp>
        <p:nvSpPr>
          <p:cNvPr id="4" name="Slide Number Placeholder 3"/>
          <p:cNvSpPr>
            <a:spLocks noGrp="1"/>
          </p:cNvSpPr>
          <p:nvPr>
            <p:ph type="sldNum" sz="quarter" idx="10"/>
          </p:nvPr>
        </p:nvSpPr>
        <p:spPr/>
        <p:txBody>
          <a:bodyPr/>
          <a:lstStyle/>
          <a:p>
            <a:fld id="{FADC7D68-8AC4-0440-B1C1-67A64591BBB7}" type="slidenum">
              <a:rPr lang="en-US" smtClean="0"/>
              <a:t>44</a:t>
            </a:fld>
            <a:endParaRPr lang="en-US"/>
          </a:p>
        </p:txBody>
      </p:sp>
    </p:spTree>
    <p:extLst>
      <p:ext uri="{BB962C8B-B14F-4D97-AF65-F5344CB8AC3E}">
        <p14:creationId xmlns:p14="http://schemas.microsoft.com/office/powerpoint/2010/main" val="82780462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DC7D68-8AC4-0440-B1C1-67A64591BBB7}" type="slidenum">
              <a:rPr lang="en-US" smtClean="0"/>
              <a:t>45</a:t>
            </a:fld>
            <a:endParaRPr lang="en-US"/>
          </a:p>
        </p:txBody>
      </p:sp>
    </p:spTree>
    <p:extLst>
      <p:ext uri="{BB962C8B-B14F-4D97-AF65-F5344CB8AC3E}">
        <p14:creationId xmlns:p14="http://schemas.microsoft.com/office/powerpoint/2010/main" val="20770656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ultimate goal of metagenomic assembly is to assemble the genomes of all the bacterial present in an environment. As you can imagine, this is more difficult than it sounds, and the difficulty scales with the complexity of the community. The goal of assembling closed genomes is never achieved with short-read sequencing on Illumina platforms, even with the simplest of communities.</a:t>
            </a:r>
          </a:p>
        </p:txBody>
      </p:sp>
      <p:sp>
        <p:nvSpPr>
          <p:cNvPr id="4" name="Slide Number Placeholder 3"/>
          <p:cNvSpPr>
            <a:spLocks noGrp="1"/>
          </p:cNvSpPr>
          <p:nvPr>
            <p:ph type="sldNum" sz="quarter" idx="10"/>
          </p:nvPr>
        </p:nvSpPr>
        <p:spPr/>
        <p:txBody>
          <a:bodyPr/>
          <a:lstStyle/>
          <a:p>
            <a:fld id="{FADC7D68-8AC4-0440-B1C1-67A64591BBB7}" type="slidenum">
              <a:rPr lang="en-US" smtClean="0"/>
              <a:t>5</a:t>
            </a:fld>
            <a:endParaRPr lang="en-US"/>
          </a:p>
        </p:txBody>
      </p:sp>
    </p:spTree>
    <p:extLst>
      <p:ext uri="{BB962C8B-B14F-4D97-AF65-F5344CB8AC3E}">
        <p14:creationId xmlns:p14="http://schemas.microsoft.com/office/powerpoint/2010/main" val="14315164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Displayed on this slide is a simplistic view of the metagenomic assembly of a human </a:t>
            </a:r>
            <a:r>
              <a:rPr lang="en-US" dirty="0" err="1"/>
              <a:t>faecal</a:t>
            </a:r>
            <a:r>
              <a:rPr lang="en-US" dirty="0"/>
              <a:t> sample. First, the genetic content of the </a:t>
            </a:r>
            <a:r>
              <a:rPr lang="en-US" dirty="0" err="1"/>
              <a:t>faecal</a:t>
            </a:r>
            <a:r>
              <a:rPr lang="en-US" dirty="0"/>
              <a:t> sample must be extracted, purified, and prepared into libraries for sequencing on an Illumina instrument. Following sequencing, the data are output into the </a:t>
            </a:r>
            <a:r>
              <a:rPr lang="en-US" dirty="0" err="1"/>
              <a:t>FastQ</a:t>
            </a:r>
            <a:r>
              <a:rPr lang="en-US" dirty="0"/>
              <a:t> file format. Using an assembler, such as </a:t>
            </a:r>
            <a:r>
              <a:rPr lang="en-US" dirty="0" err="1"/>
              <a:t>metaSPAdes</a:t>
            </a:r>
            <a:r>
              <a:rPr lang="en-US" dirty="0"/>
              <a:t>, the sequencing reads are pieced together into larger fragments called contigs. Again, these contigs are never the full sequence of a bacterial genome, rather just fragments. To group these fragments together, we perform a step called binning, which examines features, such as </a:t>
            </a:r>
            <a:r>
              <a:rPr lang="en-US" dirty="0" err="1"/>
              <a:t>multisample</a:t>
            </a:r>
            <a:r>
              <a:rPr lang="en-US" dirty="0"/>
              <a:t> abundances and </a:t>
            </a:r>
            <a:r>
              <a:rPr lang="en-US" dirty="0" err="1"/>
              <a:t>tetranuclueotide</a:t>
            </a:r>
            <a:r>
              <a:rPr lang="en-US" dirty="0"/>
              <a:t> frequencies, and looks for similarities. These, bins are incomplete approximations of the bacterial genomes, and we can assign bacterial taxonomy to them using clade specific markers with programs like </a:t>
            </a:r>
            <a:r>
              <a:rPr lang="en-US" dirty="0" err="1"/>
              <a:t>PhyloPhlAn</a:t>
            </a:r>
            <a:r>
              <a:rPr lang="en-US" dirty="0"/>
              <a:t>.</a:t>
            </a:r>
          </a:p>
        </p:txBody>
      </p:sp>
      <p:sp>
        <p:nvSpPr>
          <p:cNvPr id="4" name="Slide Number Placeholder 3"/>
          <p:cNvSpPr>
            <a:spLocks noGrp="1"/>
          </p:cNvSpPr>
          <p:nvPr>
            <p:ph type="sldNum" sz="quarter" idx="10"/>
          </p:nvPr>
        </p:nvSpPr>
        <p:spPr/>
        <p:txBody>
          <a:bodyPr/>
          <a:lstStyle/>
          <a:p>
            <a:fld id="{FADC7D68-8AC4-0440-B1C1-67A64591BBB7}" type="slidenum">
              <a:rPr lang="en-US" smtClean="0"/>
              <a:t>6</a:t>
            </a:fld>
            <a:endParaRPr lang="en-US"/>
          </a:p>
        </p:txBody>
      </p:sp>
    </p:spTree>
    <p:extLst>
      <p:ext uri="{BB962C8B-B14F-4D97-AF65-F5344CB8AC3E}">
        <p14:creationId xmlns:p14="http://schemas.microsoft.com/office/powerpoint/2010/main" val="3350973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explain why assembly algorithms break, imagine you have to assemble this sentence by overlapping 3 word long fragments from it. ”I went away for a long long long long time” as you can imagine, when you’re trying to figure out how many ”longs” there are, it becomes impossible. You just know that there are a number of longs, but can’t determine how many. This is a common issue in genomes, and the assembly algorithm will simply split the genome at this location.</a:t>
            </a:r>
          </a:p>
        </p:txBody>
      </p:sp>
      <p:sp>
        <p:nvSpPr>
          <p:cNvPr id="4" name="Slide Number Placeholder 3"/>
          <p:cNvSpPr>
            <a:spLocks noGrp="1"/>
          </p:cNvSpPr>
          <p:nvPr>
            <p:ph type="sldNum" sz="quarter" idx="10"/>
          </p:nvPr>
        </p:nvSpPr>
        <p:spPr/>
        <p:txBody>
          <a:bodyPr/>
          <a:lstStyle/>
          <a:p>
            <a:fld id="{FADC7D68-8AC4-0440-B1C1-67A64591BBB7}" type="slidenum">
              <a:rPr lang="en-US" smtClean="0"/>
              <a:t>7</a:t>
            </a:fld>
            <a:endParaRPr lang="en-US"/>
          </a:p>
        </p:txBody>
      </p:sp>
    </p:spTree>
    <p:extLst>
      <p:ext uri="{BB962C8B-B14F-4D97-AF65-F5344CB8AC3E}">
        <p14:creationId xmlns:p14="http://schemas.microsoft.com/office/powerpoint/2010/main" val="33657845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compare metagenomic sequencing to 16S rRNA gene sequencing, there are some clear advantages. Obviously, 16S sequencing is much less expensive. However, for many situations, knowing the nuance of the community is much more valuable than the broad community composition information that 16S sequencing can provide. 16S sequencing only provides taxonomic information, and inferring functional information from the taxonomic information is a dangerous game. 16S sequencing provides no information on transferrable genetic material such as plasmids of integrative and conjugative elements or functionally relevant sequence variants within species and strains. As an example, two bacteria may have the exact same sequence for their 16S rRNA gene, and even their entire chromosome, but one may have received a plasmids carrying antibiotic resistance through conjugation with another bacteria. For assessing the health of a person, such details could make a large difference.</a:t>
            </a:r>
          </a:p>
        </p:txBody>
      </p:sp>
      <p:sp>
        <p:nvSpPr>
          <p:cNvPr id="4" name="Slide Number Placeholder 3"/>
          <p:cNvSpPr>
            <a:spLocks noGrp="1"/>
          </p:cNvSpPr>
          <p:nvPr>
            <p:ph type="sldNum" sz="quarter" idx="10"/>
          </p:nvPr>
        </p:nvSpPr>
        <p:spPr/>
        <p:txBody>
          <a:bodyPr/>
          <a:lstStyle/>
          <a:p>
            <a:fld id="{FADC7D68-8AC4-0440-B1C1-67A64591BBB7}" type="slidenum">
              <a:rPr lang="en-US" smtClean="0"/>
              <a:t>8</a:t>
            </a:fld>
            <a:endParaRPr lang="en-US"/>
          </a:p>
        </p:txBody>
      </p:sp>
    </p:spTree>
    <p:extLst>
      <p:ext uri="{BB962C8B-B14F-4D97-AF65-F5344CB8AC3E}">
        <p14:creationId xmlns:p14="http://schemas.microsoft.com/office/powerpoint/2010/main" val="1978967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programs are available that can analyze metagenomic data assembly-free. To put it simply, these programs are large databases that the individual reads are aligned to using a program like BLAST. The number of reads mapping to each entry in the database creates a table of counts that can be analyzed. There are taxonomic databases with clade-specific markers to be aligned to such as MetaPhlAn2 or Kaiju and functional databases like the SEED database or the </a:t>
            </a:r>
            <a:r>
              <a:rPr lang="en-US" dirty="0" err="1"/>
              <a:t>Uniref</a:t>
            </a:r>
            <a:r>
              <a:rPr lang="en-US" dirty="0"/>
              <a:t> databases.</a:t>
            </a:r>
          </a:p>
          <a:p>
            <a:endParaRPr lang="en-US" dirty="0"/>
          </a:p>
        </p:txBody>
      </p:sp>
      <p:sp>
        <p:nvSpPr>
          <p:cNvPr id="4" name="Slide Number Placeholder 3"/>
          <p:cNvSpPr>
            <a:spLocks noGrp="1"/>
          </p:cNvSpPr>
          <p:nvPr>
            <p:ph type="sldNum" sz="quarter" idx="10"/>
          </p:nvPr>
        </p:nvSpPr>
        <p:spPr/>
        <p:txBody>
          <a:bodyPr/>
          <a:lstStyle/>
          <a:p>
            <a:fld id="{FADC7D68-8AC4-0440-B1C1-67A64591BBB7}" type="slidenum">
              <a:rPr lang="en-US" smtClean="0"/>
              <a:t>9</a:t>
            </a:fld>
            <a:endParaRPr lang="en-US"/>
          </a:p>
        </p:txBody>
      </p:sp>
    </p:spTree>
    <p:extLst>
      <p:ext uri="{BB962C8B-B14F-4D97-AF65-F5344CB8AC3E}">
        <p14:creationId xmlns:p14="http://schemas.microsoft.com/office/powerpoint/2010/main" val="649955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6A34A24-CCD4-E849-8882-22BD847D2D41}" type="datetimeFigureOut">
              <a:rPr lang="en-US" smtClean="0"/>
              <a:t>11/9/20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6F8058-3785-FA4E-971F-CD598328817B}" type="slidenum">
              <a:rPr lang="en-US" smtClean="0"/>
              <a:t>‹#›</a:t>
            </a:fld>
            <a:endParaRPr lang="en-US"/>
          </a:p>
        </p:txBody>
      </p:sp>
    </p:spTree>
    <p:extLst>
      <p:ext uri="{BB962C8B-B14F-4D97-AF65-F5344CB8AC3E}">
        <p14:creationId xmlns:p14="http://schemas.microsoft.com/office/powerpoint/2010/main" val="3403273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A34A24-CCD4-E849-8882-22BD847D2D41}" type="datetimeFigureOut">
              <a:rPr lang="en-US" smtClean="0"/>
              <a:t>11/9/20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6F8058-3785-FA4E-971F-CD598328817B}" type="slidenum">
              <a:rPr lang="en-US" smtClean="0"/>
              <a:t>‹#›</a:t>
            </a:fld>
            <a:endParaRPr lang="en-US"/>
          </a:p>
        </p:txBody>
      </p:sp>
    </p:spTree>
    <p:extLst>
      <p:ext uri="{BB962C8B-B14F-4D97-AF65-F5344CB8AC3E}">
        <p14:creationId xmlns:p14="http://schemas.microsoft.com/office/powerpoint/2010/main" val="2059881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A34A24-CCD4-E849-8882-22BD847D2D41}" type="datetimeFigureOut">
              <a:rPr lang="en-US" smtClean="0"/>
              <a:t>11/9/20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6F8058-3785-FA4E-971F-CD598328817B}" type="slidenum">
              <a:rPr lang="en-US" smtClean="0"/>
              <a:t>‹#›</a:t>
            </a:fld>
            <a:endParaRPr lang="en-US"/>
          </a:p>
        </p:txBody>
      </p:sp>
    </p:spTree>
    <p:extLst>
      <p:ext uri="{BB962C8B-B14F-4D97-AF65-F5344CB8AC3E}">
        <p14:creationId xmlns:p14="http://schemas.microsoft.com/office/powerpoint/2010/main" val="109505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A34A24-CCD4-E849-8882-22BD847D2D41}" type="datetimeFigureOut">
              <a:rPr lang="en-US" smtClean="0"/>
              <a:t>11/9/20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6F8058-3785-FA4E-971F-CD598328817B}" type="slidenum">
              <a:rPr lang="en-US" smtClean="0"/>
              <a:t>‹#›</a:t>
            </a:fld>
            <a:endParaRPr lang="en-US"/>
          </a:p>
        </p:txBody>
      </p:sp>
    </p:spTree>
    <p:extLst>
      <p:ext uri="{BB962C8B-B14F-4D97-AF65-F5344CB8AC3E}">
        <p14:creationId xmlns:p14="http://schemas.microsoft.com/office/powerpoint/2010/main" val="2436936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6A34A24-CCD4-E849-8882-22BD847D2D41}" type="datetimeFigureOut">
              <a:rPr lang="en-US" smtClean="0"/>
              <a:t>11/9/20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A6F8058-3785-FA4E-971F-CD598328817B}" type="slidenum">
              <a:rPr lang="en-US" smtClean="0"/>
              <a:t>‹#›</a:t>
            </a:fld>
            <a:endParaRPr lang="en-US"/>
          </a:p>
        </p:txBody>
      </p:sp>
    </p:spTree>
    <p:extLst>
      <p:ext uri="{BB962C8B-B14F-4D97-AF65-F5344CB8AC3E}">
        <p14:creationId xmlns:p14="http://schemas.microsoft.com/office/powerpoint/2010/main" val="2519723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6A34A24-CCD4-E849-8882-22BD847D2D41}" type="datetimeFigureOut">
              <a:rPr lang="en-US" smtClean="0"/>
              <a:t>11/9/20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6F8058-3785-FA4E-971F-CD598328817B}" type="slidenum">
              <a:rPr lang="en-US" smtClean="0"/>
              <a:t>‹#›</a:t>
            </a:fld>
            <a:endParaRPr lang="en-US"/>
          </a:p>
        </p:txBody>
      </p:sp>
    </p:spTree>
    <p:extLst>
      <p:ext uri="{BB962C8B-B14F-4D97-AF65-F5344CB8AC3E}">
        <p14:creationId xmlns:p14="http://schemas.microsoft.com/office/powerpoint/2010/main" val="798721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6A34A24-CCD4-E849-8882-22BD847D2D41}" type="datetimeFigureOut">
              <a:rPr lang="en-US" smtClean="0"/>
              <a:t>11/9/20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A6F8058-3785-FA4E-971F-CD598328817B}" type="slidenum">
              <a:rPr lang="en-US" smtClean="0"/>
              <a:t>‹#›</a:t>
            </a:fld>
            <a:endParaRPr lang="en-US"/>
          </a:p>
        </p:txBody>
      </p:sp>
    </p:spTree>
    <p:extLst>
      <p:ext uri="{BB962C8B-B14F-4D97-AF65-F5344CB8AC3E}">
        <p14:creationId xmlns:p14="http://schemas.microsoft.com/office/powerpoint/2010/main" val="2884641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6A34A24-CCD4-E849-8882-22BD847D2D41}" type="datetimeFigureOut">
              <a:rPr lang="en-US" smtClean="0"/>
              <a:t>11/9/20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A6F8058-3785-FA4E-971F-CD598328817B}" type="slidenum">
              <a:rPr lang="en-US" smtClean="0"/>
              <a:t>‹#›</a:t>
            </a:fld>
            <a:endParaRPr lang="en-US"/>
          </a:p>
        </p:txBody>
      </p:sp>
    </p:spTree>
    <p:extLst>
      <p:ext uri="{BB962C8B-B14F-4D97-AF65-F5344CB8AC3E}">
        <p14:creationId xmlns:p14="http://schemas.microsoft.com/office/powerpoint/2010/main" val="3997255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A34A24-CCD4-E849-8882-22BD847D2D41}" type="datetimeFigureOut">
              <a:rPr lang="en-US" smtClean="0"/>
              <a:t>11/9/20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A6F8058-3785-FA4E-971F-CD598328817B}" type="slidenum">
              <a:rPr lang="en-US" smtClean="0"/>
              <a:t>‹#›</a:t>
            </a:fld>
            <a:endParaRPr lang="en-US"/>
          </a:p>
        </p:txBody>
      </p:sp>
    </p:spTree>
    <p:extLst>
      <p:ext uri="{BB962C8B-B14F-4D97-AF65-F5344CB8AC3E}">
        <p14:creationId xmlns:p14="http://schemas.microsoft.com/office/powerpoint/2010/main" val="58264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A34A24-CCD4-E849-8882-22BD847D2D41}" type="datetimeFigureOut">
              <a:rPr lang="en-US" smtClean="0"/>
              <a:t>11/9/20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6F8058-3785-FA4E-971F-CD598328817B}" type="slidenum">
              <a:rPr lang="en-US" smtClean="0"/>
              <a:t>‹#›</a:t>
            </a:fld>
            <a:endParaRPr lang="en-US"/>
          </a:p>
        </p:txBody>
      </p:sp>
    </p:spTree>
    <p:extLst>
      <p:ext uri="{BB962C8B-B14F-4D97-AF65-F5344CB8AC3E}">
        <p14:creationId xmlns:p14="http://schemas.microsoft.com/office/powerpoint/2010/main" val="538866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A34A24-CCD4-E849-8882-22BD847D2D41}" type="datetimeFigureOut">
              <a:rPr lang="en-US" smtClean="0"/>
              <a:t>11/9/20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A6F8058-3785-FA4E-971F-CD598328817B}" type="slidenum">
              <a:rPr lang="en-US" smtClean="0"/>
              <a:t>‹#›</a:t>
            </a:fld>
            <a:endParaRPr lang="en-US"/>
          </a:p>
        </p:txBody>
      </p:sp>
    </p:spTree>
    <p:extLst>
      <p:ext uri="{BB962C8B-B14F-4D97-AF65-F5344CB8AC3E}">
        <p14:creationId xmlns:p14="http://schemas.microsoft.com/office/powerpoint/2010/main" val="641190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76A34A24-CCD4-E849-8882-22BD847D2D41}" type="datetimeFigureOut">
              <a:rPr lang="en-US" smtClean="0"/>
              <a:t>11/9/20</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6A6F8058-3785-FA4E-971F-CD598328817B}" type="slidenum">
              <a:rPr lang="en-US" smtClean="0"/>
              <a:t>‹#›</a:t>
            </a:fld>
            <a:endParaRPr lang="en-US"/>
          </a:p>
        </p:txBody>
      </p:sp>
    </p:spTree>
    <p:extLst>
      <p:ext uri="{BB962C8B-B14F-4D97-AF65-F5344CB8AC3E}">
        <p14:creationId xmlns:p14="http://schemas.microsoft.com/office/powerpoint/2010/main" val="2438071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spcAft>
          <a:spcPts val="1200"/>
        </a:spcAft>
        <a:buNone/>
        <a:defRPr sz="4000" b="1" i="0" kern="1200" baseline="0">
          <a:solidFill>
            <a:srgbClr val="3C1B71"/>
          </a:solidFill>
          <a:latin typeface="Arial"/>
          <a:ea typeface="+mj-ea"/>
          <a:cs typeface="+mj-cs"/>
        </a:defRPr>
      </a:lvl1pPr>
    </p:titleStyle>
    <p:bodyStyle>
      <a:lvl1pPr marL="687600" indent="-687600" algn="l" defTabSz="457200" rtl="0" eaLnBrk="1" latinLnBrk="0" hangingPunct="1">
        <a:spcBef>
          <a:spcPts val="0"/>
        </a:spcBef>
        <a:spcAft>
          <a:spcPts val="2400"/>
        </a:spcAft>
        <a:buSzPct val="75000"/>
        <a:buFont typeface="Arial"/>
        <a:buChar char="•"/>
        <a:defRPr sz="2400" kern="1200" baseline="0">
          <a:solidFill>
            <a:srgbClr val="807F83"/>
          </a:solidFill>
          <a:latin typeface="Arial"/>
          <a:ea typeface="+mn-ea"/>
          <a:cs typeface="+mn-cs"/>
        </a:defRPr>
      </a:lvl1pPr>
      <a:lvl2pPr marL="742950" indent="-285750" algn="l" defTabSz="457200" rtl="0" eaLnBrk="1" latinLnBrk="0" hangingPunct="1">
        <a:spcBef>
          <a:spcPct val="20000"/>
        </a:spcBef>
        <a:buFont typeface="Arial"/>
        <a:buChar char="–"/>
        <a:defRPr sz="2400" kern="1200">
          <a:solidFill>
            <a:srgbClr val="807F83"/>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rgbClr val="807F83"/>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rgbClr val="807F83"/>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rgbClr val="807F83"/>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2.emf"/></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3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4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5" name="TextBox 4"/>
          <p:cNvSpPr txBox="1"/>
          <p:nvPr/>
        </p:nvSpPr>
        <p:spPr>
          <a:xfrm>
            <a:off x="281404" y="430388"/>
            <a:ext cx="8005704" cy="3970318"/>
          </a:xfrm>
          <a:prstGeom prst="rect">
            <a:avLst/>
          </a:prstGeom>
          <a:noFill/>
        </p:spPr>
        <p:txBody>
          <a:bodyPr wrap="square" rtlCol="0">
            <a:spAutoFit/>
          </a:bodyPr>
          <a:lstStyle/>
          <a:p>
            <a:r>
              <a:rPr lang="en-US" sz="4400" b="1" dirty="0">
                <a:solidFill>
                  <a:srgbClr val="3C1B71"/>
                </a:solidFill>
                <a:latin typeface="Arial"/>
                <a:cs typeface="Arial Unicode MS"/>
              </a:rPr>
              <a:t>Metagenomic Assembly:</a:t>
            </a:r>
          </a:p>
          <a:p>
            <a:r>
              <a:rPr lang="en-US" sz="4400" b="1" dirty="0">
                <a:solidFill>
                  <a:srgbClr val="3C1B71"/>
                </a:solidFill>
                <a:latin typeface="Arial"/>
                <a:cs typeface="Arial Unicode MS"/>
              </a:rPr>
              <a:t>Applications and Advancements</a:t>
            </a:r>
          </a:p>
          <a:p>
            <a:endParaRPr lang="en-US" sz="2400" dirty="0">
              <a:solidFill>
                <a:srgbClr val="3C1B71"/>
              </a:solidFill>
              <a:latin typeface="Arial"/>
              <a:cs typeface="Arial Unicode MS"/>
            </a:endParaRPr>
          </a:p>
          <a:p>
            <a:endParaRPr lang="en-US" sz="2400" dirty="0">
              <a:solidFill>
                <a:srgbClr val="3C1B71"/>
              </a:solidFill>
              <a:latin typeface="Arial"/>
              <a:cs typeface="Arial Unicode MS"/>
            </a:endParaRPr>
          </a:p>
          <a:p>
            <a:r>
              <a:rPr lang="en-US" sz="2400" dirty="0">
                <a:solidFill>
                  <a:srgbClr val="3C1B71"/>
                </a:solidFill>
                <a:latin typeface="Arial"/>
                <a:cs typeface="Arial Unicode MS"/>
              </a:rPr>
              <a:t>DNA </a:t>
            </a:r>
            <a:r>
              <a:rPr lang="en-US" sz="2400" dirty="0" err="1">
                <a:solidFill>
                  <a:srgbClr val="3C1B71"/>
                </a:solidFill>
                <a:latin typeface="Arial"/>
                <a:cs typeface="Arial Unicode MS"/>
              </a:rPr>
              <a:t>Genotek</a:t>
            </a:r>
            <a:r>
              <a:rPr lang="en-US" sz="2400" dirty="0">
                <a:solidFill>
                  <a:srgbClr val="3C1B71"/>
                </a:solidFill>
                <a:latin typeface="Arial"/>
                <a:cs typeface="Arial Unicode MS"/>
              </a:rPr>
              <a:t>/</a:t>
            </a:r>
            <a:r>
              <a:rPr lang="en-US" sz="2400" dirty="0" err="1">
                <a:solidFill>
                  <a:srgbClr val="3C1B71"/>
                </a:solidFill>
                <a:latin typeface="Arial"/>
                <a:cs typeface="Arial Unicode MS"/>
              </a:rPr>
              <a:t>Diversigen</a:t>
            </a:r>
            <a:endParaRPr lang="en-US" sz="2400" dirty="0">
              <a:solidFill>
                <a:srgbClr val="3C1B71"/>
              </a:solidFill>
              <a:latin typeface="Arial"/>
              <a:cs typeface="Arial Unicode MS"/>
            </a:endParaRPr>
          </a:p>
          <a:p>
            <a:r>
              <a:rPr lang="en-US" sz="2400" dirty="0">
                <a:solidFill>
                  <a:srgbClr val="3C1B71"/>
                </a:solidFill>
                <a:latin typeface="Arial"/>
                <a:cs typeface="Arial Unicode MS"/>
              </a:rPr>
              <a:t>Ben Joris</a:t>
            </a:r>
          </a:p>
          <a:p>
            <a:r>
              <a:rPr lang="en-US" sz="2400" dirty="0">
                <a:solidFill>
                  <a:srgbClr val="3C1B71"/>
                </a:solidFill>
                <a:latin typeface="Arial"/>
                <a:cs typeface="Arial Unicode MS"/>
              </a:rPr>
              <a:t>November 17</a:t>
            </a:r>
            <a:r>
              <a:rPr lang="en-US" sz="2400" baseline="30000" dirty="0">
                <a:solidFill>
                  <a:srgbClr val="3C1B71"/>
                </a:solidFill>
                <a:latin typeface="Arial"/>
                <a:cs typeface="Arial Unicode MS"/>
              </a:rPr>
              <a:t>th</a:t>
            </a:r>
            <a:r>
              <a:rPr lang="en-US" sz="2400" dirty="0">
                <a:solidFill>
                  <a:srgbClr val="3C1B71"/>
                </a:solidFill>
                <a:latin typeface="Arial"/>
                <a:cs typeface="Arial Unicode MS"/>
              </a:rPr>
              <a:t>, 2020 </a:t>
            </a:r>
          </a:p>
        </p:txBody>
      </p:sp>
      <p:sp>
        <p:nvSpPr>
          <p:cNvPr id="6" name="TextBox 5"/>
          <p:cNvSpPr txBox="1"/>
          <p:nvPr/>
        </p:nvSpPr>
        <p:spPr>
          <a:xfrm>
            <a:off x="5700890" y="78729"/>
            <a:ext cx="3189111" cy="338554"/>
          </a:xfrm>
          <a:prstGeom prst="rect">
            <a:avLst/>
          </a:prstGeom>
          <a:noFill/>
        </p:spPr>
        <p:txBody>
          <a:bodyPr wrap="square" rtlCol="0">
            <a:spAutoFit/>
          </a:bodyPr>
          <a:lstStyle/>
          <a:p>
            <a:pPr algn="r"/>
            <a:r>
              <a:rPr lang="en-US" sz="1600" dirty="0">
                <a:solidFill>
                  <a:srgbClr val="4F2683"/>
                </a:solidFill>
                <a:latin typeface="Arial"/>
                <a:cs typeface="Arial"/>
              </a:rPr>
              <a:t>Department of Biochemistry</a:t>
            </a:r>
          </a:p>
        </p:txBody>
      </p:sp>
    </p:spTree>
    <p:extLst>
      <p:ext uri="{BB962C8B-B14F-4D97-AF65-F5344CB8AC3E}">
        <p14:creationId xmlns:p14="http://schemas.microsoft.com/office/powerpoint/2010/main" val="40504883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5370701"/>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Assembly vs. read-based analyses</a:t>
            </a:r>
          </a:p>
          <a:p>
            <a:pPr marL="284400" lvl="0" indent="-284400">
              <a:spcAft>
                <a:spcPts val="2400"/>
              </a:spcAft>
              <a:buSzPct val="75000"/>
              <a:buFont typeface="Arial"/>
              <a:buChar char="•"/>
            </a:pPr>
            <a:r>
              <a:rPr lang="en-US" sz="2400" dirty="0">
                <a:latin typeface="Arial"/>
              </a:rPr>
              <a:t>Like with 16S gene sequencing, individual reads are information-poor</a:t>
            </a:r>
          </a:p>
          <a:p>
            <a:pPr marL="284400" lvl="0" indent="-284400">
              <a:spcAft>
                <a:spcPts val="2400"/>
              </a:spcAft>
              <a:buSzPct val="75000"/>
              <a:buFont typeface="Arial"/>
              <a:buChar char="•"/>
            </a:pPr>
            <a:r>
              <a:rPr lang="en-US" sz="2400" dirty="0">
                <a:latin typeface="Arial"/>
              </a:rPr>
              <a:t>Difficult to assign read to entry in large database</a:t>
            </a:r>
          </a:p>
          <a:p>
            <a:pPr marL="284400" lvl="0" indent="-284400">
              <a:spcAft>
                <a:spcPts val="2400"/>
              </a:spcAft>
              <a:buSzPct val="75000"/>
              <a:buFont typeface="Arial"/>
              <a:buChar char="•"/>
            </a:pPr>
            <a:r>
              <a:rPr lang="en-US" sz="2400" dirty="0">
                <a:latin typeface="Arial"/>
              </a:rPr>
              <a:t>Databases are may not include components of your community</a:t>
            </a:r>
            <a:endParaRPr lang="en-US" sz="2400" dirty="0"/>
          </a:p>
          <a:p>
            <a:pPr marL="685800" indent="-685800">
              <a:buFont typeface="Arial"/>
              <a:buChar char="•"/>
            </a:pPr>
            <a:endParaRPr lang="en-US" sz="2800" dirty="0">
              <a:solidFill>
                <a:srgbClr val="807F83"/>
              </a:solidFill>
              <a:latin typeface="Arial"/>
              <a:cs typeface="Arial"/>
            </a:endParaRPr>
          </a:p>
          <a:p>
            <a:pPr marL="685800" indent="-685800">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spTree>
    <p:extLst>
      <p:ext uri="{BB962C8B-B14F-4D97-AF65-F5344CB8AC3E}">
        <p14:creationId xmlns:p14="http://schemas.microsoft.com/office/powerpoint/2010/main" val="246394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5309146"/>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Benefits of assembly</a:t>
            </a:r>
          </a:p>
          <a:p>
            <a:pPr marL="284400" lvl="0" indent="-284400">
              <a:spcAft>
                <a:spcPts val="2400"/>
              </a:spcAft>
              <a:buSzPct val="75000"/>
              <a:buFont typeface="Arial"/>
              <a:buChar char="•"/>
            </a:pPr>
            <a:r>
              <a:rPr lang="en-US" sz="2400" dirty="0">
                <a:latin typeface="Arial"/>
              </a:rPr>
              <a:t>Construct genomes that are present in community</a:t>
            </a:r>
          </a:p>
          <a:p>
            <a:pPr marL="284400" lvl="0" indent="-284400">
              <a:spcAft>
                <a:spcPts val="2400"/>
              </a:spcAft>
              <a:buSzPct val="75000"/>
              <a:buFont typeface="Arial"/>
              <a:buChar char="•"/>
            </a:pPr>
            <a:r>
              <a:rPr lang="en-US" sz="2400" dirty="0">
                <a:latin typeface="Arial"/>
              </a:rPr>
              <a:t>Enable mapping of </a:t>
            </a:r>
            <a:r>
              <a:rPr lang="en-US" sz="2400" dirty="0" err="1">
                <a:latin typeface="Arial"/>
              </a:rPr>
              <a:t>metatranscriptome</a:t>
            </a:r>
            <a:r>
              <a:rPr lang="en-US" sz="2400" dirty="0">
                <a:latin typeface="Arial"/>
              </a:rPr>
              <a:t> to genomes</a:t>
            </a:r>
          </a:p>
          <a:p>
            <a:pPr marL="284400" lvl="0" indent="-284400">
              <a:spcAft>
                <a:spcPts val="2400"/>
              </a:spcAft>
              <a:buSzPct val="75000"/>
              <a:buFont typeface="Arial"/>
              <a:buChar char="•"/>
            </a:pPr>
            <a:r>
              <a:rPr lang="en-US" sz="2400" dirty="0">
                <a:latin typeface="Arial"/>
              </a:rPr>
              <a:t>Strain-level resolution of differences</a:t>
            </a:r>
          </a:p>
          <a:p>
            <a:pPr marL="284400" lvl="0" indent="-284400">
              <a:spcAft>
                <a:spcPts val="2400"/>
              </a:spcAft>
              <a:buSzPct val="75000"/>
              <a:buFont typeface="Arial"/>
              <a:buChar char="•"/>
            </a:pPr>
            <a:r>
              <a:rPr lang="en-US" sz="2400" dirty="0">
                <a:latin typeface="Arial"/>
              </a:rPr>
              <a:t>Strain tracking in </a:t>
            </a:r>
            <a:r>
              <a:rPr lang="en-US" sz="2400" dirty="0" err="1">
                <a:latin typeface="Arial"/>
              </a:rPr>
              <a:t>faecal</a:t>
            </a:r>
            <a:r>
              <a:rPr lang="en-US" sz="2400" dirty="0">
                <a:latin typeface="Arial"/>
              </a:rPr>
              <a:t> microbiota transplants</a:t>
            </a:r>
            <a:endParaRPr lang="en-US" sz="2400" dirty="0"/>
          </a:p>
          <a:p>
            <a:pPr marL="685800" indent="-685800">
              <a:buFont typeface="Arial"/>
              <a:buChar char="•"/>
            </a:pPr>
            <a:endParaRPr lang="en-US" sz="2800" dirty="0">
              <a:solidFill>
                <a:srgbClr val="807F83"/>
              </a:solidFill>
              <a:latin typeface="Arial"/>
              <a:cs typeface="Arial"/>
            </a:endParaRPr>
          </a:p>
          <a:p>
            <a:pPr marL="685800" indent="-685800">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spTree>
    <p:extLst>
      <p:ext uri="{BB962C8B-B14F-4D97-AF65-F5344CB8AC3E}">
        <p14:creationId xmlns:p14="http://schemas.microsoft.com/office/powerpoint/2010/main" val="2054667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3277820"/>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Limitations of assembly</a:t>
            </a:r>
          </a:p>
          <a:p>
            <a:pPr marL="284400" lvl="0" indent="-284400">
              <a:spcAft>
                <a:spcPts val="2400"/>
              </a:spcAft>
              <a:buSzPct val="75000"/>
              <a:buFont typeface="Arial"/>
              <a:buChar char="•"/>
            </a:pPr>
            <a:r>
              <a:rPr lang="en-US" sz="2400" dirty="0">
                <a:latin typeface="Arial"/>
              </a:rPr>
              <a:t>With short reads generated by Illumina sequencing, genomes will ALWAYS be fragmented</a:t>
            </a:r>
          </a:p>
          <a:p>
            <a:pPr marL="284400" lvl="0" indent="-284400">
              <a:spcAft>
                <a:spcPts val="2400"/>
              </a:spcAft>
              <a:buSzPct val="75000"/>
              <a:buFont typeface="Arial"/>
              <a:buChar char="•"/>
            </a:pPr>
            <a:r>
              <a:rPr lang="en-US" sz="2400" dirty="0">
                <a:latin typeface="Arial"/>
              </a:rPr>
              <a:t>Chimeric assemblies are common</a:t>
            </a:r>
          </a:p>
          <a:p>
            <a:pPr marL="284400" lvl="0" indent="-284400">
              <a:spcAft>
                <a:spcPts val="2400"/>
              </a:spcAft>
              <a:buSzPct val="75000"/>
              <a:buFont typeface="Arial"/>
              <a:buChar char="•"/>
            </a:pPr>
            <a:r>
              <a:rPr lang="en-US" sz="2400" dirty="0">
                <a:latin typeface="Arial"/>
              </a:rPr>
              <a:t>Expensive for sequencing and for computational resources </a:t>
            </a:r>
            <a:endParaRPr lang="en-US" sz="2800" dirty="0">
              <a:latin typeface="Arial"/>
              <a:cs typeface="Arial"/>
            </a:endParaRPr>
          </a:p>
        </p:txBody>
      </p:sp>
      <p:cxnSp>
        <p:nvCxnSpPr>
          <p:cNvPr id="6" name="Straight Connector 5">
            <a:extLst>
              <a:ext uri="{FF2B5EF4-FFF2-40B4-BE49-F238E27FC236}">
                <a16:creationId xmlns:a16="http://schemas.microsoft.com/office/drawing/2014/main" id="{DC76CA51-C771-7D4D-8D4D-5B2E3969F4C2}"/>
              </a:ext>
            </a:extLst>
          </p:cNvPr>
          <p:cNvCxnSpPr>
            <a:cxnSpLocks/>
          </p:cNvCxnSpPr>
          <p:nvPr/>
        </p:nvCxnSpPr>
        <p:spPr>
          <a:xfrm>
            <a:off x="3347028" y="3897971"/>
            <a:ext cx="540413" cy="0"/>
          </a:xfrm>
          <a:prstGeom prst="line">
            <a:avLst/>
          </a:prstGeom>
          <a:ln w="38100">
            <a:solidFill>
              <a:srgbClr val="0070C0"/>
            </a:solidFill>
          </a:ln>
        </p:spPr>
        <p:style>
          <a:lnRef idx="2">
            <a:schemeClr val="dk1"/>
          </a:lnRef>
          <a:fillRef idx="0">
            <a:schemeClr val="dk1"/>
          </a:fillRef>
          <a:effectRef idx="1">
            <a:schemeClr val="dk1"/>
          </a:effectRef>
          <a:fontRef idx="minor">
            <a:schemeClr val="tx1"/>
          </a:fontRef>
        </p:style>
      </p:cxnSp>
      <p:cxnSp>
        <p:nvCxnSpPr>
          <p:cNvPr id="7" name="Straight Connector 6">
            <a:extLst>
              <a:ext uri="{FF2B5EF4-FFF2-40B4-BE49-F238E27FC236}">
                <a16:creationId xmlns:a16="http://schemas.microsoft.com/office/drawing/2014/main" id="{2E9CE2CF-6B6D-674B-9BED-590BF68F5507}"/>
              </a:ext>
            </a:extLst>
          </p:cNvPr>
          <p:cNvCxnSpPr>
            <a:cxnSpLocks/>
          </p:cNvCxnSpPr>
          <p:nvPr/>
        </p:nvCxnSpPr>
        <p:spPr>
          <a:xfrm>
            <a:off x="3347028" y="4048096"/>
            <a:ext cx="1621238" cy="0"/>
          </a:xfrm>
          <a:prstGeom prst="line">
            <a:avLst/>
          </a:prstGeom>
          <a:ln w="38100">
            <a:solidFill>
              <a:srgbClr val="0070C0"/>
            </a:solidFill>
          </a:ln>
        </p:spPr>
        <p:style>
          <a:lnRef idx="2">
            <a:schemeClr val="dk1"/>
          </a:lnRef>
          <a:fillRef idx="0">
            <a:schemeClr val="dk1"/>
          </a:fillRef>
          <a:effectRef idx="1">
            <a:schemeClr val="dk1"/>
          </a:effectRef>
          <a:fontRef idx="minor">
            <a:schemeClr val="tx1"/>
          </a:fontRef>
        </p:style>
      </p:cxnSp>
      <p:sp>
        <p:nvSpPr>
          <p:cNvPr id="8" name="Frame 7">
            <a:extLst>
              <a:ext uri="{FF2B5EF4-FFF2-40B4-BE49-F238E27FC236}">
                <a16:creationId xmlns:a16="http://schemas.microsoft.com/office/drawing/2014/main" id="{C2A51B3E-0D6D-2549-99A8-24EACA1094D5}"/>
              </a:ext>
            </a:extLst>
          </p:cNvPr>
          <p:cNvSpPr/>
          <p:nvPr/>
        </p:nvSpPr>
        <p:spPr>
          <a:xfrm>
            <a:off x="3070578" y="3528705"/>
            <a:ext cx="2314197" cy="693339"/>
          </a:xfrm>
          <a:prstGeom prst="frame">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cxnSp>
        <p:nvCxnSpPr>
          <p:cNvPr id="10" name="Straight Connector 9">
            <a:extLst>
              <a:ext uri="{FF2B5EF4-FFF2-40B4-BE49-F238E27FC236}">
                <a16:creationId xmlns:a16="http://schemas.microsoft.com/office/drawing/2014/main" id="{A0A6A295-A2DB-B543-9DC5-B8F085C39CE3}"/>
              </a:ext>
            </a:extLst>
          </p:cNvPr>
          <p:cNvCxnSpPr>
            <a:cxnSpLocks/>
          </p:cNvCxnSpPr>
          <p:nvPr/>
        </p:nvCxnSpPr>
        <p:spPr>
          <a:xfrm>
            <a:off x="4362729" y="3897971"/>
            <a:ext cx="540413" cy="0"/>
          </a:xfrm>
          <a:prstGeom prst="line">
            <a:avLst/>
          </a:prstGeom>
          <a:ln w="38100">
            <a:solidFill>
              <a:srgbClr val="0070C0"/>
            </a:solidFill>
          </a:ln>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45D3FA01-018B-BD4B-B059-DF0671807E7E}"/>
              </a:ext>
            </a:extLst>
          </p:cNvPr>
          <p:cNvCxnSpPr>
            <a:cxnSpLocks/>
          </p:cNvCxnSpPr>
          <p:nvPr/>
        </p:nvCxnSpPr>
        <p:spPr>
          <a:xfrm>
            <a:off x="3617234" y="3708209"/>
            <a:ext cx="540413" cy="0"/>
          </a:xfrm>
          <a:prstGeom prst="line">
            <a:avLst/>
          </a:prstGeom>
          <a:ln w="38100">
            <a:solidFill>
              <a:srgbClr val="FF0000"/>
            </a:solidFill>
          </a:ln>
        </p:spPr>
        <p:style>
          <a:lnRef idx="2">
            <a:schemeClr val="dk1"/>
          </a:lnRef>
          <a:fillRef idx="0">
            <a:schemeClr val="dk1"/>
          </a:fillRef>
          <a:effectRef idx="1">
            <a:schemeClr val="dk1"/>
          </a:effectRef>
          <a:fontRef idx="minor">
            <a:schemeClr val="tx1"/>
          </a:fontRef>
        </p:style>
      </p:cxnSp>
      <p:cxnSp>
        <p:nvCxnSpPr>
          <p:cNvPr id="12" name="Straight Connector 11">
            <a:extLst>
              <a:ext uri="{FF2B5EF4-FFF2-40B4-BE49-F238E27FC236}">
                <a16:creationId xmlns:a16="http://schemas.microsoft.com/office/drawing/2014/main" id="{B5715602-A85A-3249-9FBC-3C6A6ED6313D}"/>
              </a:ext>
            </a:extLst>
          </p:cNvPr>
          <p:cNvCxnSpPr>
            <a:cxnSpLocks/>
          </p:cNvCxnSpPr>
          <p:nvPr/>
        </p:nvCxnSpPr>
        <p:spPr>
          <a:xfrm>
            <a:off x="4157647" y="3790726"/>
            <a:ext cx="540413" cy="0"/>
          </a:xfrm>
          <a:prstGeom prst="line">
            <a:avLst/>
          </a:prstGeom>
          <a:ln w="38100">
            <a:solidFill>
              <a:srgbClr val="0070C0"/>
            </a:soli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267165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5" name="TextBox 4"/>
          <p:cNvSpPr txBox="1"/>
          <p:nvPr/>
        </p:nvSpPr>
        <p:spPr>
          <a:xfrm>
            <a:off x="259318" y="881944"/>
            <a:ext cx="6473176" cy="2400657"/>
          </a:xfrm>
          <a:prstGeom prst="rect">
            <a:avLst/>
          </a:prstGeom>
          <a:noFill/>
        </p:spPr>
        <p:txBody>
          <a:bodyPr wrap="square" rtlCol="0">
            <a:spAutoFit/>
          </a:bodyPr>
          <a:lstStyle/>
          <a:p>
            <a:r>
              <a:rPr lang="en-US" sz="5000" b="1" dirty="0">
                <a:solidFill>
                  <a:schemeClr val="bg1"/>
                </a:solidFill>
                <a:latin typeface="Arial"/>
                <a:cs typeface="Arial Unicode MS"/>
              </a:rPr>
              <a:t>Applications of metagenomic assembly</a:t>
            </a:r>
          </a:p>
        </p:txBody>
      </p:sp>
      <p:sp>
        <p:nvSpPr>
          <p:cNvPr id="7" name="TextBox 6">
            <a:extLst>
              <a:ext uri="{FF2B5EF4-FFF2-40B4-BE49-F238E27FC236}">
                <a16:creationId xmlns:a16="http://schemas.microsoft.com/office/drawing/2014/main" id="{2E99E3E5-A4ED-CF42-9095-F913A96F2384}"/>
              </a:ext>
            </a:extLst>
          </p:cNvPr>
          <p:cNvSpPr txBox="1"/>
          <p:nvPr/>
        </p:nvSpPr>
        <p:spPr>
          <a:xfrm>
            <a:off x="259318" y="3452934"/>
            <a:ext cx="7790988" cy="461665"/>
          </a:xfrm>
          <a:prstGeom prst="rect">
            <a:avLst/>
          </a:prstGeom>
          <a:noFill/>
        </p:spPr>
        <p:txBody>
          <a:bodyPr wrap="square" rtlCol="0">
            <a:spAutoFit/>
          </a:bodyPr>
          <a:lstStyle/>
          <a:p>
            <a:r>
              <a:rPr lang="en-US" sz="2400" b="1" dirty="0">
                <a:solidFill>
                  <a:schemeClr val="bg1"/>
                </a:solidFill>
                <a:latin typeface="Arial"/>
                <a:cs typeface="Arial Unicode MS"/>
              </a:rPr>
              <a:t>Identifying insertions in CRISPR-carrying plasmids</a:t>
            </a:r>
          </a:p>
        </p:txBody>
      </p:sp>
    </p:spTree>
    <p:extLst>
      <p:ext uri="{BB962C8B-B14F-4D97-AF65-F5344CB8AC3E}">
        <p14:creationId xmlns:p14="http://schemas.microsoft.com/office/powerpoint/2010/main" val="1302611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4816703"/>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Background of project</a:t>
            </a:r>
          </a:p>
          <a:p>
            <a:pPr marL="284400" indent="-284400">
              <a:spcAft>
                <a:spcPts val="2400"/>
              </a:spcAft>
              <a:buFont typeface="Arial"/>
              <a:buChar char="•"/>
            </a:pPr>
            <a:r>
              <a:rPr lang="en-US" sz="2800" dirty="0">
                <a:latin typeface="Arial"/>
                <a:cs typeface="Arial"/>
              </a:rPr>
              <a:t>Use CRISPR system carried on conjugative plasmid to selectively kill pathogenic bacteria</a:t>
            </a:r>
          </a:p>
          <a:p>
            <a:pPr marL="284400" indent="-284400">
              <a:spcAft>
                <a:spcPts val="2400"/>
              </a:spcAft>
              <a:buFont typeface="Arial"/>
              <a:buChar char="•"/>
            </a:pPr>
            <a:r>
              <a:rPr lang="en-US" sz="2800" dirty="0">
                <a:latin typeface="Arial"/>
                <a:cs typeface="Arial"/>
              </a:rPr>
              <a:t>Effective </a:t>
            </a:r>
            <a:r>
              <a:rPr lang="en-US" sz="2800" i="1" dirty="0">
                <a:latin typeface="Arial"/>
                <a:cs typeface="Arial"/>
              </a:rPr>
              <a:t>in vitro </a:t>
            </a:r>
            <a:r>
              <a:rPr lang="en-US" sz="2800" dirty="0">
                <a:latin typeface="Arial"/>
                <a:cs typeface="Arial"/>
              </a:rPr>
              <a:t>at killing </a:t>
            </a:r>
            <a:r>
              <a:rPr lang="en-US" sz="2800" i="1" dirty="0">
                <a:latin typeface="Arial"/>
                <a:cs typeface="Arial"/>
              </a:rPr>
              <a:t>Salmonella enterica</a:t>
            </a:r>
            <a:endParaRPr lang="en-US" sz="2800" dirty="0">
              <a:latin typeface="Arial"/>
              <a:cs typeface="Arial"/>
            </a:endParaRPr>
          </a:p>
          <a:p>
            <a:pPr marL="284400" indent="-284400">
              <a:spcAft>
                <a:spcPts val="2400"/>
              </a:spcAft>
              <a:buFont typeface="Arial"/>
              <a:buChar char="•"/>
            </a:pPr>
            <a:r>
              <a:rPr lang="en-US" sz="2800" dirty="0">
                <a:latin typeface="Arial"/>
                <a:cs typeface="Arial"/>
              </a:rPr>
              <a:t>Results could not be replicated in mouse model </a:t>
            </a:r>
          </a:p>
          <a:p>
            <a:pPr marL="685800" indent="-685800">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spTree>
    <p:extLst>
      <p:ext uri="{BB962C8B-B14F-4D97-AF65-F5344CB8AC3E}">
        <p14:creationId xmlns:p14="http://schemas.microsoft.com/office/powerpoint/2010/main" val="598742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4078039"/>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Assembly showed deleterious insertion</a:t>
            </a:r>
          </a:p>
          <a:p>
            <a:pPr marL="284400" indent="-284400">
              <a:spcAft>
                <a:spcPts val="2400"/>
              </a:spcAft>
              <a:buFont typeface="Arial"/>
              <a:buChar char="•"/>
            </a:pPr>
            <a:r>
              <a:rPr lang="en-US" sz="2800" dirty="0">
                <a:latin typeface="Arial"/>
                <a:cs typeface="Arial"/>
              </a:rPr>
              <a:t>Mapping short reads to reference showed sequence anomaly </a:t>
            </a:r>
          </a:p>
          <a:p>
            <a:pPr marL="284400" indent="-284400">
              <a:spcAft>
                <a:spcPts val="2400"/>
              </a:spcAft>
              <a:buFont typeface="Arial"/>
              <a:buChar char="•"/>
            </a:pPr>
            <a:r>
              <a:rPr lang="en-US" sz="2800" dirty="0">
                <a:latin typeface="Arial"/>
                <a:cs typeface="Arial"/>
              </a:rPr>
              <a:t>Assembly confirmed presence of insertion</a:t>
            </a:r>
          </a:p>
          <a:p>
            <a:pPr marL="685800" indent="-685800">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pic>
        <p:nvPicPr>
          <p:cNvPr id="3" name="Picture 2">
            <a:extLst>
              <a:ext uri="{FF2B5EF4-FFF2-40B4-BE49-F238E27FC236}">
                <a16:creationId xmlns:a16="http://schemas.microsoft.com/office/drawing/2014/main" id="{75CE2F60-C112-6648-863D-BC554FF28CA3}"/>
              </a:ext>
            </a:extLst>
          </p:cNvPr>
          <p:cNvPicPr>
            <a:picLocks noChangeAspect="1"/>
          </p:cNvPicPr>
          <p:nvPr/>
        </p:nvPicPr>
        <p:blipFill>
          <a:blip r:embed="rId4"/>
          <a:stretch>
            <a:fillRect/>
          </a:stretch>
        </p:blipFill>
        <p:spPr>
          <a:xfrm>
            <a:off x="0" y="3189141"/>
            <a:ext cx="9144000" cy="1954359"/>
          </a:xfrm>
          <a:prstGeom prst="rect">
            <a:avLst/>
          </a:prstGeom>
        </p:spPr>
      </p:pic>
      <p:sp>
        <p:nvSpPr>
          <p:cNvPr id="5" name="Oval 4">
            <a:extLst>
              <a:ext uri="{FF2B5EF4-FFF2-40B4-BE49-F238E27FC236}">
                <a16:creationId xmlns:a16="http://schemas.microsoft.com/office/drawing/2014/main" id="{FE042CB8-EB8A-794D-93BD-786BA588E96A}"/>
              </a:ext>
            </a:extLst>
          </p:cNvPr>
          <p:cNvSpPr/>
          <p:nvPr/>
        </p:nvSpPr>
        <p:spPr>
          <a:xfrm>
            <a:off x="3962176" y="3117423"/>
            <a:ext cx="555812" cy="1319287"/>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a:solidFill>
                  <a:schemeClr val="tx1"/>
                </a:solidFill>
              </a:ln>
            </a:endParaRPr>
          </a:p>
        </p:txBody>
      </p:sp>
    </p:spTree>
    <p:extLst>
      <p:ext uri="{BB962C8B-B14F-4D97-AF65-F5344CB8AC3E}">
        <p14:creationId xmlns:p14="http://schemas.microsoft.com/office/powerpoint/2010/main" val="23889092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5" name="TextBox 4"/>
          <p:cNvSpPr txBox="1"/>
          <p:nvPr/>
        </p:nvSpPr>
        <p:spPr>
          <a:xfrm>
            <a:off x="259318" y="881944"/>
            <a:ext cx="6473176" cy="2400657"/>
          </a:xfrm>
          <a:prstGeom prst="rect">
            <a:avLst/>
          </a:prstGeom>
          <a:noFill/>
        </p:spPr>
        <p:txBody>
          <a:bodyPr wrap="square" rtlCol="0">
            <a:spAutoFit/>
          </a:bodyPr>
          <a:lstStyle/>
          <a:p>
            <a:r>
              <a:rPr lang="en-US" sz="5000" b="1" dirty="0">
                <a:solidFill>
                  <a:schemeClr val="bg1"/>
                </a:solidFill>
                <a:latin typeface="Arial"/>
                <a:cs typeface="Arial Unicode MS"/>
              </a:rPr>
              <a:t>Applications of metagenomic assembly</a:t>
            </a:r>
          </a:p>
        </p:txBody>
      </p:sp>
      <p:sp>
        <p:nvSpPr>
          <p:cNvPr id="7" name="TextBox 6">
            <a:extLst>
              <a:ext uri="{FF2B5EF4-FFF2-40B4-BE49-F238E27FC236}">
                <a16:creationId xmlns:a16="http://schemas.microsoft.com/office/drawing/2014/main" id="{2E99E3E5-A4ED-CF42-9095-F913A96F2384}"/>
              </a:ext>
            </a:extLst>
          </p:cNvPr>
          <p:cNvSpPr txBox="1"/>
          <p:nvPr/>
        </p:nvSpPr>
        <p:spPr>
          <a:xfrm>
            <a:off x="259318" y="3452934"/>
            <a:ext cx="7790988" cy="830997"/>
          </a:xfrm>
          <a:prstGeom prst="rect">
            <a:avLst/>
          </a:prstGeom>
          <a:noFill/>
        </p:spPr>
        <p:txBody>
          <a:bodyPr wrap="square" rtlCol="0">
            <a:spAutoFit/>
          </a:bodyPr>
          <a:lstStyle/>
          <a:p>
            <a:r>
              <a:rPr lang="en-US" sz="2400" b="1" dirty="0">
                <a:solidFill>
                  <a:schemeClr val="bg1"/>
                </a:solidFill>
                <a:latin typeface="Arial"/>
                <a:cs typeface="Arial Unicode MS"/>
              </a:rPr>
              <a:t>Separating kidney stone former gut microbiome from healthy controls</a:t>
            </a:r>
          </a:p>
        </p:txBody>
      </p:sp>
    </p:spTree>
    <p:extLst>
      <p:ext uri="{BB962C8B-B14F-4D97-AF65-F5344CB8AC3E}">
        <p14:creationId xmlns:p14="http://schemas.microsoft.com/office/powerpoint/2010/main" val="4292054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4939814"/>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Background of project</a:t>
            </a:r>
          </a:p>
          <a:p>
            <a:pPr marL="284400" indent="-284400">
              <a:spcAft>
                <a:spcPts val="2400"/>
              </a:spcAft>
              <a:buFont typeface="Arial"/>
              <a:buChar char="•"/>
            </a:pPr>
            <a:r>
              <a:rPr lang="en-US" sz="2800" dirty="0">
                <a:latin typeface="Arial"/>
                <a:cs typeface="Arial"/>
              </a:rPr>
              <a:t>Kidney stone formers separated from healthy controls with metabolomic and 16S gene sequencing analyses</a:t>
            </a:r>
          </a:p>
          <a:p>
            <a:pPr marL="284400" indent="-284400">
              <a:spcAft>
                <a:spcPts val="2400"/>
              </a:spcAft>
              <a:buFont typeface="Arial"/>
              <a:buChar char="•"/>
            </a:pPr>
            <a:r>
              <a:rPr lang="en-US" sz="2800" dirty="0">
                <a:latin typeface="Arial"/>
                <a:cs typeface="Arial"/>
              </a:rPr>
              <a:t>Use metagenomics to gain better understanding of the nuance to the differences</a:t>
            </a:r>
          </a:p>
          <a:p>
            <a:pPr marL="685800" indent="-685800">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spTree>
    <p:extLst>
      <p:ext uri="{BB962C8B-B14F-4D97-AF65-F5344CB8AC3E}">
        <p14:creationId xmlns:p14="http://schemas.microsoft.com/office/powerpoint/2010/main" val="1132622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1184940"/>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Read-based analysis shows difference</a:t>
            </a:r>
          </a:p>
          <a:p>
            <a:pPr>
              <a:spcAft>
                <a:spcPts val="2400"/>
              </a:spcAft>
            </a:pPr>
            <a:r>
              <a:rPr lang="en-US" sz="2400" dirty="0">
                <a:latin typeface="Arial"/>
                <a:cs typeface="Arial"/>
              </a:rPr>
              <a:t>MetaPhlAn2 analysis:</a:t>
            </a:r>
            <a:endParaRPr lang="en-US" sz="5400" b="1" dirty="0">
              <a:latin typeface="Arial"/>
              <a:cs typeface="Arial Unicode MS"/>
            </a:endParaRPr>
          </a:p>
        </p:txBody>
      </p:sp>
      <p:pic>
        <p:nvPicPr>
          <p:cNvPr id="3" name="Picture 2">
            <a:extLst>
              <a:ext uri="{FF2B5EF4-FFF2-40B4-BE49-F238E27FC236}">
                <a16:creationId xmlns:a16="http://schemas.microsoft.com/office/drawing/2014/main" id="{A4C2644C-A416-A543-9565-F0AC3A85D87F}"/>
              </a:ext>
            </a:extLst>
          </p:cNvPr>
          <p:cNvPicPr>
            <a:picLocks noChangeAspect="1"/>
          </p:cNvPicPr>
          <p:nvPr/>
        </p:nvPicPr>
        <p:blipFill>
          <a:blip r:embed="rId4"/>
          <a:stretch>
            <a:fillRect/>
          </a:stretch>
        </p:blipFill>
        <p:spPr>
          <a:xfrm>
            <a:off x="3346295" y="1022859"/>
            <a:ext cx="5560639" cy="3413674"/>
          </a:xfrm>
          <a:prstGeom prst="rect">
            <a:avLst/>
          </a:prstGeom>
        </p:spPr>
      </p:pic>
    </p:spTree>
    <p:extLst>
      <p:ext uri="{BB962C8B-B14F-4D97-AF65-F5344CB8AC3E}">
        <p14:creationId xmlns:p14="http://schemas.microsoft.com/office/powerpoint/2010/main" val="13908337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1677382"/>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Read-based functional analysis fails to show differences</a:t>
            </a:r>
          </a:p>
          <a:p>
            <a:pPr>
              <a:spcAft>
                <a:spcPts val="2400"/>
              </a:spcAft>
            </a:pPr>
            <a:r>
              <a:rPr lang="en-US" sz="2400" dirty="0">
                <a:latin typeface="Arial"/>
                <a:cs typeface="Arial"/>
              </a:rPr>
              <a:t>SEED database analysis:</a:t>
            </a:r>
          </a:p>
        </p:txBody>
      </p:sp>
      <p:pic>
        <p:nvPicPr>
          <p:cNvPr id="3" name="Picture 2">
            <a:extLst>
              <a:ext uri="{FF2B5EF4-FFF2-40B4-BE49-F238E27FC236}">
                <a16:creationId xmlns:a16="http://schemas.microsoft.com/office/drawing/2014/main" id="{75837985-9194-F646-B553-63063D2498B2}"/>
              </a:ext>
            </a:extLst>
          </p:cNvPr>
          <p:cNvPicPr>
            <a:picLocks noChangeAspect="1"/>
          </p:cNvPicPr>
          <p:nvPr/>
        </p:nvPicPr>
        <p:blipFill>
          <a:blip r:embed="rId4"/>
          <a:stretch>
            <a:fillRect/>
          </a:stretch>
        </p:blipFill>
        <p:spPr>
          <a:xfrm>
            <a:off x="3760793" y="1150762"/>
            <a:ext cx="5297129" cy="3251905"/>
          </a:xfrm>
          <a:prstGeom prst="rect">
            <a:avLst/>
          </a:prstGeom>
        </p:spPr>
      </p:pic>
    </p:spTree>
    <p:extLst>
      <p:ext uri="{BB962C8B-B14F-4D97-AF65-F5344CB8AC3E}">
        <p14:creationId xmlns:p14="http://schemas.microsoft.com/office/powerpoint/2010/main" val="3956426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1" y="430388"/>
            <a:ext cx="8005704" cy="4816703"/>
          </a:xfrm>
          <a:prstGeom prst="rect">
            <a:avLst/>
          </a:prstGeom>
          <a:noFill/>
        </p:spPr>
        <p:txBody>
          <a:bodyPr wrap="square" rtlCol="0">
            <a:spAutoFit/>
          </a:bodyPr>
          <a:lstStyle/>
          <a:p>
            <a:pPr>
              <a:spcAft>
                <a:spcPts val="1200"/>
              </a:spcAft>
            </a:pPr>
            <a:r>
              <a:rPr lang="en-US" sz="4000" b="1" dirty="0">
                <a:solidFill>
                  <a:srgbClr val="3B1B70"/>
                </a:solidFill>
                <a:latin typeface="Arial"/>
                <a:cs typeface="Arial Unicode MS"/>
              </a:rPr>
              <a:t>About Me</a:t>
            </a:r>
          </a:p>
          <a:p>
            <a:pPr marL="284400" indent="-284400">
              <a:spcAft>
                <a:spcPts val="1800"/>
              </a:spcAft>
              <a:buSzPct val="75000"/>
              <a:buFont typeface="Arial"/>
              <a:buChar char="•"/>
            </a:pPr>
            <a:r>
              <a:rPr lang="en-US" sz="2400" dirty="0">
                <a:latin typeface="Arial"/>
                <a:cs typeface="Arial"/>
              </a:rPr>
              <a:t>3</a:t>
            </a:r>
            <a:r>
              <a:rPr lang="en-US" sz="2400" baseline="30000" dirty="0">
                <a:latin typeface="Arial"/>
                <a:cs typeface="Arial"/>
              </a:rPr>
              <a:t>rd</a:t>
            </a:r>
            <a:r>
              <a:rPr lang="en-US" sz="2400" dirty="0">
                <a:latin typeface="Arial"/>
                <a:cs typeface="Arial"/>
              </a:rPr>
              <a:t> year PhD Candidate in the </a:t>
            </a:r>
            <a:r>
              <a:rPr lang="en-US" sz="2400" dirty="0" err="1">
                <a:latin typeface="Arial"/>
                <a:cs typeface="Arial"/>
              </a:rPr>
              <a:t>Gloor</a:t>
            </a:r>
            <a:r>
              <a:rPr lang="en-US" sz="2400" dirty="0">
                <a:latin typeface="Arial"/>
                <a:cs typeface="Arial"/>
              </a:rPr>
              <a:t> Lab</a:t>
            </a:r>
          </a:p>
          <a:p>
            <a:pPr marL="284400" indent="-284400">
              <a:spcAft>
                <a:spcPts val="1800"/>
              </a:spcAft>
              <a:buSzPct val="75000"/>
              <a:buFont typeface="Arial"/>
              <a:buChar char="•"/>
            </a:pPr>
            <a:r>
              <a:rPr lang="en-US" sz="2400" dirty="0" err="1">
                <a:latin typeface="Arial"/>
                <a:cs typeface="Arial"/>
              </a:rPr>
              <a:t>BMSc</a:t>
            </a:r>
            <a:r>
              <a:rPr lang="en-US" sz="2400" dirty="0">
                <a:latin typeface="Arial"/>
                <a:cs typeface="Arial"/>
              </a:rPr>
              <a:t> and MSc at Western </a:t>
            </a:r>
          </a:p>
          <a:p>
            <a:pPr marL="284400" indent="-284400">
              <a:spcAft>
                <a:spcPts val="1800"/>
              </a:spcAft>
              <a:buSzPct val="75000"/>
              <a:buFont typeface="Arial"/>
              <a:buChar char="•"/>
            </a:pPr>
            <a:r>
              <a:rPr lang="en-US" sz="2400" dirty="0">
                <a:latin typeface="Arial"/>
                <a:cs typeface="Arial"/>
              </a:rPr>
              <a:t>My research is strictly computational and focused on the human gut microbiome</a:t>
            </a:r>
          </a:p>
          <a:p>
            <a:pPr marL="685800" indent="-685800">
              <a:buFont typeface="Arial"/>
              <a:buChar char="•"/>
            </a:pPr>
            <a:endParaRPr lang="en-US" sz="2800" dirty="0">
              <a:solidFill>
                <a:srgbClr val="807F83"/>
              </a:solidFill>
              <a:latin typeface="Arial"/>
              <a:cs typeface="Arial"/>
            </a:endParaRPr>
          </a:p>
          <a:p>
            <a:pPr marL="685800" indent="-685800">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spTree>
    <p:extLst>
      <p:ext uri="{BB962C8B-B14F-4D97-AF65-F5344CB8AC3E}">
        <p14:creationId xmlns:p14="http://schemas.microsoft.com/office/powerpoint/2010/main" val="34258146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2231380"/>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Assembly-based analysis shows difference between groups</a:t>
            </a:r>
          </a:p>
          <a:p>
            <a:endParaRPr lang="en-US" sz="6000" b="1" dirty="0">
              <a:solidFill>
                <a:srgbClr val="807F83"/>
              </a:solidFill>
              <a:latin typeface="Arial"/>
              <a:cs typeface="Arial Unicode MS"/>
            </a:endParaRPr>
          </a:p>
        </p:txBody>
      </p:sp>
      <p:pic>
        <p:nvPicPr>
          <p:cNvPr id="6" name="Picture 5">
            <a:extLst>
              <a:ext uri="{FF2B5EF4-FFF2-40B4-BE49-F238E27FC236}">
                <a16:creationId xmlns:a16="http://schemas.microsoft.com/office/drawing/2014/main" id="{25DC06A3-D2FE-E64B-B316-5321D552A635}"/>
              </a:ext>
            </a:extLst>
          </p:cNvPr>
          <p:cNvPicPr>
            <a:picLocks noChangeAspect="1"/>
          </p:cNvPicPr>
          <p:nvPr/>
        </p:nvPicPr>
        <p:blipFill>
          <a:blip r:embed="rId4"/>
          <a:stretch>
            <a:fillRect/>
          </a:stretch>
        </p:blipFill>
        <p:spPr>
          <a:xfrm>
            <a:off x="1800399" y="1464799"/>
            <a:ext cx="4879366" cy="2995441"/>
          </a:xfrm>
          <a:prstGeom prst="rect">
            <a:avLst/>
          </a:prstGeom>
        </p:spPr>
      </p:pic>
    </p:spTree>
    <p:extLst>
      <p:ext uri="{BB962C8B-B14F-4D97-AF65-F5344CB8AC3E}">
        <p14:creationId xmlns:p14="http://schemas.microsoft.com/office/powerpoint/2010/main" val="10424149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5986254"/>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Next steps in analysis</a:t>
            </a:r>
          </a:p>
          <a:p>
            <a:pPr marL="284400" indent="-284400">
              <a:spcAft>
                <a:spcPts val="2400"/>
              </a:spcAft>
              <a:buFont typeface="Arial"/>
              <a:buChar char="•"/>
            </a:pPr>
            <a:r>
              <a:rPr lang="en-US" sz="2800" dirty="0">
                <a:latin typeface="Arial"/>
                <a:cs typeface="Arial"/>
              </a:rPr>
              <a:t>Phylogenetic analyses of the assemblies to assign taxonomy</a:t>
            </a:r>
          </a:p>
          <a:p>
            <a:pPr marL="284400" indent="-284400">
              <a:spcAft>
                <a:spcPts val="2400"/>
              </a:spcAft>
              <a:buFont typeface="Arial"/>
              <a:buChar char="•"/>
            </a:pPr>
            <a:r>
              <a:rPr lang="en-US" sz="2800" dirty="0">
                <a:latin typeface="Arial"/>
                <a:cs typeface="Arial"/>
              </a:rPr>
              <a:t>Analyze nucleotide variation data for strain-level analyses</a:t>
            </a:r>
          </a:p>
          <a:p>
            <a:pPr marL="284400" indent="-284400">
              <a:spcAft>
                <a:spcPts val="2400"/>
              </a:spcAft>
              <a:buFont typeface="Arial"/>
              <a:buChar char="•"/>
            </a:pPr>
            <a:r>
              <a:rPr lang="en-US" sz="2800" dirty="0">
                <a:latin typeface="Arial"/>
                <a:cs typeface="Arial"/>
              </a:rPr>
              <a:t>Integrate functional analyses with differentially expressed bacteria</a:t>
            </a:r>
          </a:p>
          <a:p>
            <a:pPr marL="284400" indent="-284400">
              <a:spcAft>
                <a:spcPts val="2400"/>
              </a:spcAft>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spTree>
    <p:extLst>
      <p:ext uri="{BB962C8B-B14F-4D97-AF65-F5344CB8AC3E}">
        <p14:creationId xmlns:p14="http://schemas.microsoft.com/office/powerpoint/2010/main" val="32368319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5" name="TextBox 4"/>
          <p:cNvSpPr txBox="1"/>
          <p:nvPr/>
        </p:nvSpPr>
        <p:spPr>
          <a:xfrm>
            <a:off x="259318" y="881944"/>
            <a:ext cx="6473176" cy="2400657"/>
          </a:xfrm>
          <a:prstGeom prst="rect">
            <a:avLst/>
          </a:prstGeom>
          <a:noFill/>
        </p:spPr>
        <p:txBody>
          <a:bodyPr wrap="square" rtlCol="0">
            <a:spAutoFit/>
          </a:bodyPr>
          <a:lstStyle/>
          <a:p>
            <a:r>
              <a:rPr lang="en-US" sz="5000" b="1" dirty="0">
                <a:solidFill>
                  <a:schemeClr val="bg1"/>
                </a:solidFill>
                <a:latin typeface="Arial"/>
                <a:cs typeface="Arial Unicode MS"/>
              </a:rPr>
              <a:t>Applications of metagenomic assembly</a:t>
            </a:r>
          </a:p>
        </p:txBody>
      </p:sp>
      <p:sp>
        <p:nvSpPr>
          <p:cNvPr id="7" name="TextBox 6">
            <a:extLst>
              <a:ext uri="{FF2B5EF4-FFF2-40B4-BE49-F238E27FC236}">
                <a16:creationId xmlns:a16="http://schemas.microsoft.com/office/drawing/2014/main" id="{2E99E3E5-A4ED-CF42-9095-F913A96F2384}"/>
              </a:ext>
            </a:extLst>
          </p:cNvPr>
          <p:cNvSpPr txBox="1"/>
          <p:nvPr/>
        </p:nvSpPr>
        <p:spPr>
          <a:xfrm>
            <a:off x="259318" y="3452934"/>
            <a:ext cx="7790988" cy="830997"/>
          </a:xfrm>
          <a:prstGeom prst="rect">
            <a:avLst/>
          </a:prstGeom>
          <a:noFill/>
        </p:spPr>
        <p:txBody>
          <a:bodyPr wrap="square" rtlCol="0">
            <a:spAutoFit/>
          </a:bodyPr>
          <a:lstStyle/>
          <a:p>
            <a:r>
              <a:rPr lang="en-US" sz="2400" b="1" dirty="0">
                <a:solidFill>
                  <a:schemeClr val="bg1"/>
                </a:solidFill>
                <a:latin typeface="Arial"/>
                <a:cs typeface="Arial Unicode MS"/>
              </a:rPr>
              <a:t>Population and age differences in conjugative systems found in human gut</a:t>
            </a:r>
          </a:p>
        </p:txBody>
      </p:sp>
    </p:spTree>
    <p:extLst>
      <p:ext uri="{BB962C8B-B14F-4D97-AF65-F5344CB8AC3E}">
        <p14:creationId xmlns:p14="http://schemas.microsoft.com/office/powerpoint/2010/main" val="9177184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5986254"/>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Objectives</a:t>
            </a:r>
          </a:p>
          <a:p>
            <a:pPr marL="284400" indent="-284400">
              <a:spcAft>
                <a:spcPts val="2400"/>
              </a:spcAft>
              <a:buFont typeface="Arial"/>
              <a:buChar char="•"/>
            </a:pPr>
            <a:r>
              <a:rPr lang="en-US" sz="2800" dirty="0">
                <a:latin typeface="Arial"/>
                <a:cs typeface="Arial"/>
              </a:rPr>
              <a:t>Wanted to identify plasmids that could be stably expressed in the human gut</a:t>
            </a:r>
          </a:p>
          <a:p>
            <a:pPr marL="284400" indent="-284400">
              <a:spcAft>
                <a:spcPts val="2400"/>
              </a:spcAft>
              <a:buFont typeface="Arial"/>
              <a:buChar char="•"/>
            </a:pPr>
            <a:r>
              <a:rPr lang="en-US" sz="2800" dirty="0">
                <a:latin typeface="Arial"/>
                <a:cs typeface="Arial"/>
              </a:rPr>
              <a:t>Assemble short-read data and use reference human metagenome set</a:t>
            </a:r>
          </a:p>
          <a:p>
            <a:pPr marL="284400" indent="-284400">
              <a:spcAft>
                <a:spcPts val="2400"/>
              </a:spcAft>
              <a:buFont typeface="Arial"/>
              <a:buChar char="•"/>
            </a:pPr>
            <a:r>
              <a:rPr lang="en-US" sz="2800" dirty="0">
                <a:latin typeface="Arial"/>
                <a:cs typeface="Arial"/>
              </a:rPr>
              <a:t>Quantify relative abundances of conjugative system in eight cohorts</a:t>
            </a:r>
          </a:p>
          <a:p>
            <a:pPr marL="284400" indent="-284400">
              <a:spcAft>
                <a:spcPts val="2400"/>
              </a:spcAft>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spTree>
    <p:extLst>
      <p:ext uri="{BB962C8B-B14F-4D97-AF65-F5344CB8AC3E}">
        <p14:creationId xmlns:p14="http://schemas.microsoft.com/office/powerpoint/2010/main" val="34683384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584775"/>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Assembly of conjugative systems</a:t>
            </a:r>
          </a:p>
        </p:txBody>
      </p:sp>
      <p:cxnSp>
        <p:nvCxnSpPr>
          <p:cNvPr id="3" name="Straight Connector 2">
            <a:extLst>
              <a:ext uri="{FF2B5EF4-FFF2-40B4-BE49-F238E27FC236}">
                <a16:creationId xmlns:a16="http://schemas.microsoft.com/office/drawing/2014/main" id="{60A11AA9-74BC-574F-B61D-8321DFC9AD9A}"/>
              </a:ext>
            </a:extLst>
          </p:cNvPr>
          <p:cNvCxnSpPr/>
          <p:nvPr/>
        </p:nvCxnSpPr>
        <p:spPr>
          <a:xfrm>
            <a:off x="581045" y="2331487"/>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5" name="Straight Connector 4">
            <a:extLst>
              <a:ext uri="{FF2B5EF4-FFF2-40B4-BE49-F238E27FC236}">
                <a16:creationId xmlns:a16="http://schemas.microsoft.com/office/drawing/2014/main" id="{5112F168-9459-8043-A400-B7FBB80271F8}"/>
              </a:ext>
            </a:extLst>
          </p:cNvPr>
          <p:cNvCxnSpPr/>
          <p:nvPr/>
        </p:nvCxnSpPr>
        <p:spPr>
          <a:xfrm>
            <a:off x="733445" y="2483887"/>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6" name="Straight Connector 5">
            <a:extLst>
              <a:ext uri="{FF2B5EF4-FFF2-40B4-BE49-F238E27FC236}">
                <a16:creationId xmlns:a16="http://schemas.microsoft.com/office/drawing/2014/main" id="{6ADBEF12-85E0-0847-B7EA-EDE6F37B4CD4}"/>
              </a:ext>
            </a:extLst>
          </p:cNvPr>
          <p:cNvCxnSpPr/>
          <p:nvPr/>
        </p:nvCxnSpPr>
        <p:spPr>
          <a:xfrm>
            <a:off x="581045" y="2598849"/>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7" name="Straight Connector 6">
            <a:extLst>
              <a:ext uri="{FF2B5EF4-FFF2-40B4-BE49-F238E27FC236}">
                <a16:creationId xmlns:a16="http://schemas.microsoft.com/office/drawing/2014/main" id="{1BEB5319-1F3C-B94F-A86A-6EA5B6BE3EB6}"/>
              </a:ext>
            </a:extLst>
          </p:cNvPr>
          <p:cNvCxnSpPr/>
          <p:nvPr/>
        </p:nvCxnSpPr>
        <p:spPr>
          <a:xfrm>
            <a:off x="725892" y="2720662"/>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id="{0F5AF089-0676-434D-ADF0-BF42EB8994CD}"/>
              </a:ext>
            </a:extLst>
          </p:cNvPr>
          <p:cNvCxnSpPr/>
          <p:nvPr/>
        </p:nvCxnSpPr>
        <p:spPr>
          <a:xfrm>
            <a:off x="1085892" y="2646577"/>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9" name="Straight Connector 8">
            <a:extLst>
              <a:ext uri="{FF2B5EF4-FFF2-40B4-BE49-F238E27FC236}">
                <a16:creationId xmlns:a16="http://schemas.microsoft.com/office/drawing/2014/main" id="{9438AC23-04E1-924A-BAB2-0371577AFE5F}"/>
              </a:ext>
            </a:extLst>
          </p:cNvPr>
          <p:cNvCxnSpPr/>
          <p:nvPr/>
        </p:nvCxnSpPr>
        <p:spPr>
          <a:xfrm>
            <a:off x="1185209" y="2483887"/>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0" name="Straight Connector 9">
            <a:extLst>
              <a:ext uri="{FF2B5EF4-FFF2-40B4-BE49-F238E27FC236}">
                <a16:creationId xmlns:a16="http://schemas.microsoft.com/office/drawing/2014/main" id="{DCD956D1-C612-8946-9CB9-0EE86CB6C9A7}"/>
              </a:ext>
            </a:extLst>
          </p:cNvPr>
          <p:cNvCxnSpPr/>
          <p:nvPr/>
        </p:nvCxnSpPr>
        <p:spPr>
          <a:xfrm>
            <a:off x="1248667" y="2731742"/>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81BEFE15-49F8-C44A-A611-BEE7FC4AB490}"/>
              </a:ext>
            </a:extLst>
          </p:cNvPr>
          <p:cNvCxnSpPr/>
          <p:nvPr/>
        </p:nvCxnSpPr>
        <p:spPr>
          <a:xfrm>
            <a:off x="1365209" y="2394530"/>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2" name="Straight Connector 11">
            <a:extLst>
              <a:ext uri="{FF2B5EF4-FFF2-40B4-BE49-F238E27FC236}">
                <a16:creationId xmlns:a16="http://schemas.microsoft.com/office/drawing/2014/main" id="{DD917922-9116-A243-8891-3C30B4EEC2FA}"/>
              </a:ext>
            </a:extLst>
          </p:cNvPr>
          <p:cNvCxnSpPr/>
          <p:nvPr/>
        </p:nvCxnSpPr>
        <p:spPr>
          <a:xfrm>
            <a:off x="1445892" y="2589884"/>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a:extLst>
              <a:ext uri="{FF2B5EF4-FFF2-40B4-BE49-F238E27FC236}">
                <a16:creationId xmlns:a16="http://schemas.microsoft.com/office/drawing/2014/main" id="{B21AC340-81DB-7845-9B3D-E062491115EC}"/>
              </a:ext>
            </a:extLst>
          </p:cNvPr>
          <p:cNvCxnSpPr/>
          <p:nvPr/>
        </p:nvCxnSpPr>
        <p:spPr>
          <a:xfrm>
            <a:off x="913445" y="2394530"/>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4" name="Straight Connector 13">
            <a:extLst>
              <a:ext uri="{FF2B5EF4-FFF2-40B4-BE49-F238E27FC236}">
                <a16:creationId xmlns:a16="http://schemas.microsoft.com/office/drawing/2014/main" id="{43F74DAB-4790-AB4A-90A9-0B700D61EDFF}"/>
              </a:ext>
            </a:extLst>
          </p:cNvPr>
          <p:cNvCxnSpPr/>
          <p:nvPr/>
        </p:nvCxnSpPr>
        <p:spPr>
          <a:xfrm>
            <a:off x="1265892" y="2331487"/>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5" name="Straight Connector 14">
            <a:extLst>
              <a:ext uri="{FF2B5EF4-FFF2-40B4-BE49-F238E27FC236}">
                <a16:creationId xmlns:a16="http://schemas.microsoft.com/office/drawing/2014/main" id="{446D800D-B989-644B-9229-869948B22A8B}"/>
              </a:ext>
            </a:extLst>
          </p:cNvPr>
          <p:cNvCxnSpPr/>
          <p:nvPr/>
        </p:nvCxnSpPr>
        <p:spPr>
          <a:xfrm>
            <a:off x="1038245" y="2788687"/>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6" name="Straight Connector 15">
            <a:extLst>
              <a:ext uri="{FF2B5EF4-FFF2-40B4-BE49-F238E27FC236}">
                <a16:creationId xmlns:a16="http://schemas.microsoft.com/office/drawing/2014/main" id="{0C0A2938-1EA0-8243-9BF3-CB851DD2B358}"/>
              </a:ext>
            </a:extLst>
          </p:cNvPr>
          <p:cNvCxnSpPr/>
          <p:nvPr/>
        </p:nvCxnSpPr>
        <p:spPr>
          <a:xfrm>
            <a:off x="678245" y="2890203"/>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7" name="Straight Connector 16">
            <a:extLst>
              <a:ext uri="{FF2B5EF4-FFF2-40B4-BE49-F238E27FC236}">
                <a16:creationId xmlns:a16="http://schemas.microsoft.com/office/drawing/2014/main" id="{91873981-71B2-C64F-B737-E6BD18874D26}"/>
              </a:ext>
            </a:extLst>
          </p:cNvPr>
          <p:cNvCxnSpPr/>
          <p:nvPr/>
        </p:nvCxnSpPr>
        <p:spPr>
          <a:xfrm>
            <a:off x="1273445" y="2857248"/>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DE7E6CCA-D6E2-E048-8F89-39D835BD60E6}"/>
              </a:ext>
            </a:extLst>
          </p:cNvPr>
          <p:cNvCxnSpPr/>
          <p:nvPr/>
        </p:nvCxnSpPr>
        <p:spPr>
          <a:xfrm>
            <a:off x="1608667" y="2483887"/>
            <a:ext cx="360000" cy="0"/>
          </a:xfrm>
          <a:prstGeom prst="line">
            <a:avLst/>
          </a:prstGeom>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D50E39E8-5A5E-2049-BFE7-33AD57D6E7FA}"/>
              </a:ext>
            </a:extLst>
          </p:cNvPr>
          <p:cNvSpPr txBox="1"/>
          <p:nvPr/>
        </p:nvSpPr>
        <p:spPr>
          <a:xfrm>
            <a:off x="432878" y="2943739"/>
            <a:ext cx="1631577" cy="338554"/>
          </a:xfrm>
          <a:prstGeom prst="rect">
            <a:avLst/>
          </a:prstGeom>
          <a:noFill/>
        </p:spPr>
        <p:txBody>
          <a:bodyPr wrap="square" rtlCol="0">
            <a:spAutoFit/>
          </a:bodyPr>
          <a:lstStyle/>
          <a:p>
            <a:pPr algn="ctr"/>
            <a:r>
              <a:rPr lang="en-US" sz="1600" dirty="0" err="1"/>
              <a:t>reads.fastq.gz</a:t>
            </a:r>
            <a:endParaRPr lang="en-US" sz="1600" dirty="0"/>
          </a:p>
        </p:txBody>
      </p:sp>
      <p:sp>
        <p:nvSpPr>
          <p:cNvPr id="20" name="Right Arrow 19">
            <a:extLst>
              <a:ext uri="{FF2B5EF4-FFF2-40B4-BE49-F238E27FC236}">
                <a16:creationId xmlns:a16="http://schemas.microsoft.com/office/drawing/2014/main" id="{FB7531C2-1748-1340-8FD6-E6F75C8C428F}"/>
              </a:ext>
            </a:extLst>
          </p:cNvPr>
          <p:cNvSpPr/>
          <p:nvPr/>
        </p:nvSpPr>
        <p:spPr>
          <a:xfrm>
            <a:off x="2203408" y="2896670"/>
            <a:ext cx="1353670" cy="171908"/>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8AAD5877-E150-BA40-BE19-A9FFEF76B176}"/>
              </a:ext>
            </a:extLst>
          </p:cNvPr>
          <p:cNvSpPr txBox="1"/>
          <p:nvPr/>
        </p:nvSpPr>
        <p:spPr>
          <a:xfrm>
            <a:off x="2064455" y="2331487"/>
            <a:ext cx="1631577" cy="584775"/>
          </a:xfrm>
          <a:prstGeom prst="rect">
            <a:avLst/>
          </a:prstGeom>
          <a:noFill/>
        </p:spPr>
        <p:txBody>
          <a:bodyPr wrap="square" rtlCol="0">
            <a:spAutoFit/>
          </a:bodyPr>
          <a:lstStyle/>
          <a:p>
            <a:pPr algn="ctr"/>
            <a:r>
              <a:rPr lang="en-US" sz="1600" dirty="0"/>
              <a:t>Assembly with </a:t>
            </a:r>
            <a:r>
              <a:rPr lang="en-US" sz="1600" dirty="0" err="1"/>
              <a:t>metaSPAdes</a:t>
            </a:r>
            <a:endParaRPr lang="en-US" sz="1600" dirty="0"/>
          </a:p>
        </p:txBody>
      </p:sp>
      <p:cxnSp>
        <p:nvCxnSpPr>
          <p:cNvPr id="22" name="Straight Connector 21">
            <a:extLst>
              <a:ext uri="{FF2B5EF4-FFF2-40B4-BE49-F238E27FC236}">
                <a16:creationId xmlns:a16="http://schemas.microsoft.com/office/drawing/2014/main" id="{5D876333-BFF9-BD49-B17B-ABB42D0DBBA7}"/>
              </a:ext>
            </a:extLst>
          </p:cNvPr>
          <p:cNvCxnSpPr>
            <a:cxnSpLocks/>
          </p:cNvCxnSpPr>
          <p:nvPr/>
        </p:nvCxnSpPr>
        <p:spPr>
          <a:xfrm>
            <a:off x="3715373" y="2127483"/>
            <a:ext cx="540000" cy="0"/>
          </a:xfrm>
          <a:prstGeom prst="line">
            <a:avLst/>
          </a:prstGeom>
        </p:spPr>
        <p:style>
          <a:lnRef idx="2">
            <a:schemeClr val="dk1"/>
          </a:lnRef>
          <a:fillRef idx="0">
            <a:schemeClr val="dk1"/>
          </a:fillRef>
          <a:effectRef idx="1">
            <a:schemeClr val="dk1"/>
          </a:effectRef>
          <a:fontRef idx="minor">
            <a:schemeClr val="tx1"/>
          </a:fontRef>
        </p:style>
      </p:cxnSp>
      <p:cxnSp>
        <p:nvCxnSpPr>
          <p:cNvPr id="23" name="Straight Connector 22">
            <a:extLst>
              <a:ext uri="{FF2B5EF4-FFF2-40B4-BE49-F238E27FC236}">
                <a16:creationId xmlns:a16="http://schemas.microsoft.com/office/drawing/2014/main" id="{4E039FBB-4FD8-2643-8C6E-44A78B4ECAA5}"/>
              </a:ext>
            </a:extLst>
          </p:cNvPr>
          <p:cNvCxnSpPr>
            <a:cxnSpLocks/>
          </p:cNvCxnSpPr>
          <p:nvPr/>
        </p:nvCxnSpPr>
        <p:spPr>
          <a:xfrm>
            <a:off x="3885703" y="2261954"/>
            <a:ext cx="900000" cy="0"/>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7739BFBB-C6BC-7141-9BAF-6590FA79639F}"/>
              </a:ext>
            </a:extLst>
          </p:cNvPr>
          <p:cNvCxnSpPr>
            <a:cxnSpLocks/>
          </p:cNvCxnSpPr>
          <p:nvPr/>
        </p:nvCxnSpPr>
        <p:spPr>
          <a:xfrm>
            <a:off x="4038103" y="2414354"/>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2345E294-3A1F-804E-A4A6-1B4AE3971BB1}"/>
              </a:ext>
            </a:extLst>
          </p:cNvPr>
          <p:cNvCxnSpPr>
            <a:cxnSpLocks/>
          </p:cNvCxnSpPr>
          <p:nvPr/>
        </p:nvCxnSpPr>
        <p:spPr>
          <a:xfrm>
            <a:off x="4546125" y="2082660"/>
            <a:ext cx="720000" cy="0"/>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2DA2B15E-ECE4-974E-A48F-1EC48185E7A9}"/>
              </a:ext>
            </a:extLst>
          </p:cNvPr>
          <p:cNvCxnSpPr>
            <a:cxnSpLocks/>
          </p:cNvCxnSpPr>
          <p:nvPr/>
        </p:nvCxnSpPr>
        <p:spPr>
          <a:xfrm>
            <a:off x="4190503" y="2566754"/>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27" name="Straight Connector 26">
            <a:extLst>
              <a:ext uri="{FF2B5EF4-FFF2-40B4-BE49-F238E27FC236}">
                <a16:creationId xmlns:a16="http://schemas.microsoft.com/office/drawing/2014/main" id="{309D45B5-3B1C-F043-A18E-0CD844497CCB}"/>
              </a:ext>
            </a:extLst>
          </p:cNvPr>
          <p:cNvCxnSpPr>
            <a:cxnSpLocks/>
          </p:cNvCxnSpPr>
          <p:nvPr/>
        </p:nvCxnSpPr>
        <p:spPr>
          <a:xfrm>
            <a:off x="3833326" y="2710189"/>
            <a:ext cx="1620000" cy="0"/>
          </a:xfrm>
          <a:prstGeom prst="line">
            <a:avLst/>
          </a:prstGeom>
        </p:spPr>
        <p:style>
          <a:lnRef idx="2">
            <a:schemeClr val="dk1"/>
          </a:lnRef>
          <a:fillRef idx="0">
            <a:schemeClr val="dk1"/>
          </a:fillRef>
          <a:effectRef idx="1">
            <a:schemeClr val="dk1"/>
          </a:effectRef>
          <a:fontRef idx="minor">
            <a:schemeClr val="tx1"/>
          </a:fontRef>
        </p:style>
      </p:cxnSp>
      <p:cxnSp>
        <p:nvCxnSpPr>
          <p:cNvPr id="28" name="Straight Connector 27">
            <a:extLst>
              <a:ext uri="{FF2B5EF4-FFF2-40B4-BE49-F238E27FC236}">
                <a16:creationId xmlns:a16="http://schemas.microsoft.com/office/drawing/2014/main" id="{6AF79480-EDD9-BD4B-99A6-2B13A7644CE3}"/>
              </a:ext>
            </a:extLst>
          </p:cNvPr>
          <p:cNvCxnSpPr>
            <a:cxnSpLocks/>
          </p:cNvCxnSpPr>
          <p:nvPr/>
        </p:nvCxnSpPr>
        <p:spPr>
          <a:xfrm>
            <a:off x="3626784" y="2871554"/>
            <a:ext cx="630000" cy="0"/>
          </a:xfrm>
          <a:prstGeom prst="line">
            <a:avLst/>
          </a:prstGeom>
        </p:spPr>
        <p:style>
          <a:lnRef idx="2">
            <a:schemeClr val="dk1"/>
          </a:lnRef>
          <a:fillRef idx="0">
            <a:schemeClr val="dk1"/>
          </a:fillRef>
          <a:effectRef idx="1">
            <a:schemeClr val="dk1"/>
          </a:effectRef>
          <a:fontRef idx="minor">
            <a:schemeClr val="tx1"/>
          </a:fontRef>
        </p:style>
      </p:cxnSp>
      <p:cxnSp>
        <p:nvCxnSpPr>
          <p:cNvPr id="29" name="Straight Connector 28">
            <a:extLst>
              <a:ext uri="{FF2B5EF4-FFF2-40B4-BE49-F238E27FC236}">
                <a16:creationId xmlns:a16="http://schemas.microsoft.com/office/drawing/2014/main" id="{6B86F277-C22A-F64D-B149-3D06B387BACC}"/>
              </a:ext>
            </a:extLst>
          </p:cNvPr>
          <p:cNvCxnSpPr>
            <a:cxnSpLocks/>
          </p:cNvCxnSpPr>
          <p:nvPr/>
        </p:nvCxnSpPr>
        <p:spPr>
          <a:xfrm>
            <a:off x="4346783" y="2799837"/>
            <a:ext cx="630000" cy="0"/>
          </a:xfrm>
          <a:prstGeom prst="line">
            <a:avLst/>
          </a:prstGeom>
        </p:spPr>
        <p:style>
          <a:lnRef idx="2">
            <a:schemeClr val="dk1"/>
          </a:lnRef>
          <a:fillRef idx="0">
            <a:schemeClr val="dk1"/>
          </a:fillRef>
          <a:effectRef idx="1">
            <a:schemeClr val="dk1"/>
          </a:effectRef>
          <a:fontRef idx="minor">
            <a:schemeClr val="tx1"/>
          </a:fontRef>
        </p:style>
      </p:cxnSp>
      <p:cxnSp>
        <p:nvCxnSpPr>
          <p:cNvPr id="30" name="Straight Connector 29">
            <a:extLst>
              <a:ext uri="{FF2B5EF4-FFF2-40B4-BE49-F238E27FC236}">
                <a16:creationId xmlns:a16="http://schemas.microsoft.com/office/drawing/2014/main" id="{31ED2641-607D-2649-A63D-6B27BD1B99E4}"/>
              </a:ext>
            </a:extLst>
          </p:cNvPr>
          <p:cNvCxnSpPr>
            <a:cxnSpLocks/>
          </p:cNvCxnSpPr>
          <p:nvPr/>
        </p:nvCxnSpPr>
        <p:spPr>
          <a:xfrm>
            <a:off x="4776593" y="2880519"/>
            <a:ext cx="630000" cy="0"/>
          </a:xfrm>
          <a:prstGeom prst="line">
            <a:avLst/>
          </a:prstGeom>
        </p:spPr>
        <p:style>
          <a:lnRef idx="2">
            <a:schemeClr val="dk1"/>
          </a:lnRef>
          <a:fillRef idx="0">
            <a:schemeClr val="dk1"/>
          </a:fillRef>
          <a:effectRef idx="1">
            <a:schemeClr val="dk1"/>
          </a:effectRef>
          <a:fontRef idx="minor">
            <a:schemeClr val="tx1"/>
          </a:fontRef>
        </p:style>
      </p:cxnSp>
      <p:cxnSp>
        <p:nvCxnSpPr>
          <p:cNvPr id="31" name="Straight Connector 30">
            <a:extLst>
              <a:ext uri="{FF2B5EF4-FFF2-40B4-BE49-F238E27FC236}">
                <a16:creationId xmlns:a16="http://schemas.microsoft.com/office/drawing/2014/main" id="{7132EF78-2562-1F4C-BD21-CFE9BC9190C1}"/>
              </a:ext>
            </a:extLst>
          </p:cNvPr>
          <p:cNvCxnSpPr>
            <a:cxnSpLocks/>
          </p:cNvCxnSpPr>
          <p:nvPr/>
        </p:nvCxnSpPr>
        <p:spPr>
          <a:xfrm>
            <a:off x="3838614" y="2961201"/>
            <a:ext cx="1620000" cy="0"/>
          </a:xfrm>
          <a:prstGeom prst="line">
            <a:avLst/>
          </a:prstGeom>
        </p:spPr>
        <p:style>
          <a:lnRef idx="2">
            <a:schemeClr val="dk1"/>
          </a:lnRef>
          <a:fillRef idx="0">
            <a:schemeClr val="dk1"/>
          </a:fillRef>
          <a:effectRef idx="1">
            <a:schemeClr val="dk1"/>
          </a:effectRef>
          <a:fontRef idx="minor">
            <a:schemeClr val="tx1"/>
          </a:fontRef>
        </p:style>
      </p:cxnSp>
      <p:sp>
        <p:nvSpPr>
          <p:cNvPr id="32" name="TextBox 31">
            <a:extLst>
              <a:ext uri="{FF2B5EF4-FFF2-40B4-BE49-F238E27FC236}">
                <a16:creationId xmlns:a16="http://schemas.microsoft.com/office/drawing/2014/main" id="{2A48C83F-DC8A-F64C-8938-85993F83012B}"/>
              </a:ext>
            </a:extLst>
          </p:cNvPr>
          <p:cNvSpPr txBox="1"/>
          <p:nvPr/>
        </p:nvSpPr>
        <p:spPr>
          <a:xfrm>
            <a:off x="3696031" y="2943739"/>
            <a:ext cx="1631577" cy="338554"/>
          </a:xfrm>
          <a:prstGeom prst="rect">
            <a:avLst/>
          </a:prstGeom>
          <a:noFill/>
        </p:spPr>
        <p:txBody>
          <a:bodyPr wrap="square" rtlCol="0">
            <a:spAutoFit/>
          </a:bodyPr>
          <a:lstStyle/>
          <a:p>
            <a:pPr algn="ctr"/>
            <a:r>
              <a:rPr lang="en-US" sz="1600" dirty="0" err="1"/>
              <a:t>scaffolds.fa</a:t>
            </a:r>
            <a:endParaRPr lang="en-US" sz="1600" dirty="0"/>
          </a:p>
        </p:txBody>
      </p:sp>
      <p:sp>
        <p:nvSpPr>
          <p:cNvPr id="33" name="Right Arrow 32">
            <a:extLst>
              <a:ext uri="{FF2B5EF4-FFF2-40B4-BE49-F238E27FC236}">
                <a16:creationId xmlns:a16="http://schemas.microsoft.com/office/drawing/2014/main" id="{E913E6CD-2526-074E-9874-C25CAB609A04}"/>
              </a:ext>
            </a:extLst>
          </p:cNvPr>
          <p:cNvSpPr/>
          <p:nvPr/>
        </p:nvSpPr>
        <p:spPr>
          <a:xfrm>
            <a:off x="5627534" y="2896670"/>
            <a:ext cx="1353670" cy="171908"/>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2F271864-ED85-5D46-A040-24F58302EDB3}"/>
              </a:ext>
            </a:extLst>
          </p:cNvPr>
          <p:cNvSpPr txBox="1"/>
          <p:nvPr/>
        </p:nvSpPr>
        <p:spPr>
          <a:xfrm>
            <a:off x="5407993" y="2331487"/>
            <a:ext cx="1792752" cy="584775"/>
          </a:xfrm>
          <a:prstGeom prst="rect">
            <a:avLst/>
          </a:prstGeom>
          <a:noFill/>
        </p:spPr>
        <p:txBody>
          <a:bodyPr wrap="square" rtlCol="0">
            <a:spAutoFit/>
          </a:bodyPr>
          <a:lstStyle/>
          <a:p>
            <a:pPr algn="ctr"/>
            <a:r>
              <a:rPr lang="en-US" sz="1600" dirty="0"/>
              <a:t>Identify conjugative contigs</a:t>
            </a:r>
          </a:p>
        </p:txBody>
      </p:sp>
      <p:cxnSp>
        <p:nvCxnSpPr>
          <p:cNvPr id="35" name="Straight Connector 34">
            <a:extLst>
              <a:ext uri="{FF2B5EF4-FFF2-40B4-BE49-F238E27FC236}">
                <a16:creationId xmlns:a16="http://schemas.microsoft.com/office/drawing/2014/main" id="{AE5EE8BF-526C-444B-AF14-F0A58BD49C26}"/>
              </a:ext>
            </a:extLst>
          </p:cNvPr>
          <p:cNvCxnSpPr>
            <a:cxnSpLocks/>
          </p:cNvCxnSpPr>
          <p:nvPr/>
        </p:nvCxnSpPr>
        <p:spPr>
          <a:xfrm>
            <a:off x="7229267" y="2470630"/>
            <a:ext cx="900000" cy="0"/>
          </a:xfrm>
          <a:prstGeom prst="line">
            <a:avLst/>
          </a:prstGeom>
        </p:spPr>
        <p:style>
          <a:lnRef idx="2">
            <a:schemeClr val="dk1"/>
          </a:lnRef>
          <a:fillRef idx="0">
            <a:schemeClr val="dk1"/>
          </a:fillRef>
          <a:effectRef idx="1">
            <a:schemeClr val="dk1"/>
          </a:effectRef>
          <a:fontRef idx="minor">
            <a:schemeClr val="tx1"/>
          </a:fontRef>
        </p:style>
      </p:cxnSp>
      <p:cxnSp>
        <p:nvCxnSpPr>
          <p:cNvPr id="36" name="Straight Connector 35">
            <a:extLst>
              <a:ext uri="{FF2B5EF4-FFF2-40B4-BE49-F238E27FC236}">
                <a16:creationId xmlns:a16="http://schemas.microsoft.com/office/drawing/2014/main" id="{F672044B-66F9-5945-BB5E-E1A6AF2D4BA0}"/>
              </a:ext>
            </a:extLst>
          </p:cNvPr>
          <p:cNvCxnSpPr>
            <a:cxnSpLocks/>
          </p:cNvCxnSpPr>
          <p:nvPr/>
        </p:nvCxnSpPr>
        <p:spPr>
          <a:xfrm>
            <a:off x="7381667" y="2623030"/>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37" name="Straight Connector 36">
            <a:extLst>
              <a:ext uri="{FF2B5EF4-FFF2-40B4-BE49-F238E27FC236}">
                <a16:creationId xmlns:a16="http://schemas.microsoft.com/office/drawing/2014/main" id="{11DF5E7E-1CE7-9643-9514-B110C7B4B313}"/>
              </a:ext>
            </a:extLst>
          </p:cNvPr>
          <p:cNvCxnSpPr>
            <a:cxnSpLocks/>
          </p:cNvCxnSpPr>
          <p:nvPr/>
        </p:nvCxnSpPr>
        <p:spPr>
          <a:xfrm>
            <a:off x="7534067" y="2775430"/>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38" name="Straight Connector 37">
            <a:extLst>
              <a:ext uri="{FF2B5EF4-FFF2-40B4-BE49-F238E27FC236}">
                <a16:creationId xmlns:a16="http://schemas.microsoft.com/office/drawing/2014/main" id="{FBB13FEF-2A7E-C34C-AEFC-4EB673AEC19E}"/>
              </a:ext>
            </a:extLst>
          </p:cNvPr>
          <p:cNvCxnSpPr>
            <a:cxnSpLocks/>
          </p:cNvCxnSpPr>
          <p:nvPr/>
        </p:nvCxnSpPr>
        <p:spPr>
          <a:xfrm>
            <a:off x="7176890" y="2918865"/>
            <a:ext cx="1620000"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957209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1077218"/>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Comparison of PT infant to general population</a:t>
            </a:r>
          </a:p>
        </p:txBody>
      </p:sp>
      <p:pic>
        <p:nvPicPr>
          <p:cNvPr id="3" name="Picture 2">
            <a:extLst>
              <a:ext uri="{FF2B5EF4-FFF2-40B4-BE49-F238E27FC236}">
                <a16:creationId xmlns:a16="http://schemas.microsoft.com/office/drawing/2014/main" id="{A330A443-9AD7-4F4A-9702-8BCC4D89F424}"/>
              </a:ext>
            </a:extLst>
          </p:cNvPr>
          <p:cNvPicPr>
            <a:picLocks noChangeAspect="1"/>
          </p:cNvPicPr>
          <p:nvPr/>
        </p:nvPicPr>
        <p:blipFill>
          <a:blip r:embed="rId4"/>
          <a:stretch>
            <a:fillRect/>
          </a:stretch>
        </p:blipFill>
        <p:spPr>
          <a:xfrm>
            <a:off x="2566858" y="1068952"/>
            <a:ext cx="5085602" cy="3376245"/>
          </a:xfrm>
          <a:prstGeom prst="rect">
            <a:avLst/>
          </a:prstGeom>
        </p:spPr>
      </p:pic>
    </p:spTree>
    <p:extLst>
      <p:ext uri="{BB962C8B-B14F-4D97-AF65-F5344CB8AC3E}">
        <p14:creationId xmlns:p14="http://schemas.microsoft.com/office/powerpoint/2010/main" val="26390827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1077218"/>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Comparison of PT infant to general population</a:t>
            </a:r>
          </a:p>
        </p:txBody>
      </p:sp>
      <p:pic>
        <p:nvPicPr>
          <p:cNvPr id="5" name="Picture 4">
            <a:extLst>
              <a:ext uri="{FF2B5EF4-FFF2-40B4-BE49-F238E27FC236}">
                <a16:creationId xmlns:a16="http://schemas.microsoft.com/office/drawing/2014/main" id="{E41F9801-ABB0-B241-A82C-C621CB658D03}"/>
              </a:ext>
            </a:extLst>
          </p:cNvPr>
          <p:cNvPicPr>
            <a:picLocks noChangeAspect="1"/>
          </p:cNvPicPr>
          <p:nvPr/>
        </p:nvPicPr>
        <p:blipFill rotWithShape="1">
          <a:blip r:embed="rId4"/>
          <a:srcRect l="15353" t="8368" r="6836" b="22802"/>
          <a:stretch/>
        </p:blipFill>
        <p:spPr>
          <a:xfrm>
            <a:off x="2662517" y="968998"/>
            <a:ext cx="3603813" cy="3540248"/>
          </a:xfrm>
          <a:prstGeom prst="rect">
            <a:avLst/>
          </a:prstGeom>
        </p:spPr>
      </p:pic>
    </p:spTree>
    <p:extLst>
      <p:ext uri="{BB962C8B-B14F-4D97-AF65-F5344CB8AC3E}">
        <p14:creationId xmlns:p14="http://schemas.microsoft.com/office/powerpoint/2010/main" val="30740261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3160394" cy="3046988"/>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Assembled conjugative systems are largely omitted from binned genomes</a:t>
            </a:r>
          </a:p>
        </p:txBody>
      </p:sp>
      <p:pic>
        <p:nvPicPr>
          <p:cNvPr id="3" name="Picture 2">
            <a:extLst>
              <a:ext uri="{FF2B5EF4-FFF2-40B4-BE49-F238E27FC236}">
                <a16:creationId xmlns:a16="http://schemas.microsoft.com/office/drawing/2014/main" id="{59DD8107-30A9-AD4E-AAF1-3746D93D1E9D}"/>
              </a:ext>
            </a:extLst>
          </p:cNvPr>
          <p:cNvPicPr>
            <a:picLocks noChangeAspect="1"/>
          </p:cNvPicPr>
          <p:nvPr/>
        </p:nvPicPr>
        <p:blipFill>
          <a:blip r:embed="rId4"/>
          <a:stretch>
            <a:fillRect/>
          </a:stretch>
        </p:blipFill>
        <p:spPr>
          <a:xfrm>
            <a:off x="3236259" y="304798"/>
            <a:ext cx="5811932" cy="3874621"/>
          </a:xfrm>
          <a:prstGeom prst="rect">
            <a:avLst/>
          </a:prstGeom>
        </p:spPr>
      </p:pic>
    </p:spTree>
    <p:extLst>
      <p:ext uri="{BB962C8B-B14F-4D97-AF65-F5344CB8AC3E}">
        <p14:creationId xmlns:p14="http://schemas.microsoft.com/office/powerpoint/2010/main" val="34294430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1077218"/>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Population-based comparison of conjugative systems from genome set</a:t>
            </a:r>
          </a:p>
        </p:txBody>
      </p:sp>
      <p:cxnSp>
        <p:nvCxnSpPr>
          <p:cNvPr id="3" name="Straight Connector 2">
            <a:extLst>
              <a:ext uri="{FF2B5EF4-FFF2-40B4-BE49-F238E27FC236}">
                <a16:creationId xmlns:a16="http://schemas.microsoft.com/office/drawing/2014/main" id="{4914A1D4-ED26-2D47-9A4B-9987E2DE765B}"/>
              </a:ext>
            </a:extLst>
          </p:cNvPr>
          <p:cNvCxnSpPr>
            <a:cxnSpLocks/>
          </p:cNvCxnSpPr>
          <p:nvPr/>
        </p:nvCxnSpPr>
        <p:spPr>
          <a:xfrm>
            <a:off x="565773" y="1883841"/>
            <a:ext cx="540000" cy="0"/>
          </a:xfrm>
          <a:prstGeom prst="line">
            <a:avLst/>
          </a:prstGeom>
        </p:spPr>
        <p:style>
          <a:lnRef idx="2">
            <a:schemeClr val="dk1"/>
          </a:lnRef>
          <a:fillRef idx="0">
            <a:schemeClr val="dk1"/>
          </a:fillRef>
          <a:effectRef idx="1">
            <a:schemeClr val="dk1"/>
          </a:effectRef>
          <a:fontRef idx="minor">
            <a:schemeClr val="tx1"/>
          </a:fontRef>
        </p:style>
      </p:cxnSp>
      <p:cxnSp>
        <p:nvCxnSpPr>
          <p:cNvPr id="5" name="Straight Connector 4">
            <a:extLst>
              <a:ext uri="{FF2B5EF4-FFF2-40B4-BE49-F238E27FC236}">
                <a16:creationId xmlns:a16="http://schemas.microsoft.com/office/drawing/2014/main" id="{1B1BBDFE-8C4C-3742-918C-0E6C685796C3}"/>
              </a:ext>
            </a:extLst>
          </p:cNvPr>
          <p:cNvCxnSpPr>
            <a:cxnSpLocks/>
          </p:cNvCxnSpPr>
          <p:nvPr/>
        </p:nvCxnSpPr>
        <p:spPr>
          <a:xfrm>
            <a:off x="736103" y="2018312"/>
            <a:ext cx="900000" cy="0"/>
          </a:xfrm>
          <a:prstGeom prst="line">
            <a:avLst/>
          </a:prstGeom>
        </p:spPr>
        <p:style>
          <a:lnRef idx="2">
            <a:schemeClr val="dk1"/>
          </a:lnRef>
          <a:fillRef idx="0">
            <a:schemeClr val="dk1"/>
          </a:fillRef>
          <a:effectRef idx="1">
            <a:schemeClr val="dk1"/>
          </a:effectRef>
          <a:fontRef idx="minor">
            <a:schemeClr val="tx1"/>
          </a:fontRef>
        </p:style>
      </p:cxnSp>
      <p:cxnSp>
        <p:nvCxnSpPr>
          <p:cNvPr id="6" name="Straight Connector 5">
            <a:extLst>
              <a:ext uri="{FF2B5EF4-FFF2-40B4-BE49-F238E27FC236}">
                <a16:creationId xmlns:a16="http://schemas.microsoft.com/office/drawing/2014/main" id="{31D3EC0F-FA1B-B04E-AF68-07320284D910}"/>
              </a:ext>
            </a:extLst>
          </p:cNvPr>
          <p:cNvCxnSpPr>
            <a:cxnSpLocks/>
          </p:cNvCxnSpPr>
          <p:nvPr/>
        </p:nvCxnSpPr>
        <p:spPr>
          <a:xfrm>
            <a:off x="888503" y="2170712"/>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7" name="Straight Connector 6">
            <a:extLst>
              <a:ext uri="{FF2B5EF4-FFF2-40B4-BE49-F238E27FC236}">
                <a16:creationId xmlns:a16="http://schemas.microsoft.com/office/drawing/2014/main" id="{1220E79B-9FCA-A34A-B83A-8096C0E3E995}"/>
              </a:ext>
            </a:extLst>
          </p:cNvPr>
          <p:cNvCxnSpPr>
            <a:cxnSpLocks/>
          </p:cNvCxnSpPr>
          <p:nvPr/>
        </p:nvCxnSpPr>
        <p:spPr>
          <a:xfrm>
            <a:off x="1396525" y="1839018"/>
            <a:ext cx="720000" cy="0"/>
          </a:xfrm>
          <a:prstGeom prst="line">
            <a:avLst/>
          </a:prstGeom>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id="{C00467D7-8870-9B47-8F2C-D794D4EF0DB7}"/>
              </a:ext>
            </a:extLst>
          </p:cNvPr>
          <p:cNvCxnSpPr>
            <a:cxnSpLocks/>
          </p:cNvCxnSpPr>
          <p:nvPr/>
        </p:nvCxnSpPr>
        <p:spPr>
          <a:xfrm>
            <a:off x="1040903" y="2323112"/>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9" name="Straight Connector 8">
            <a:extLst>
              <a:ext uri="{FF2B5EF4-FFF2-40B4-BE49-F238E27FC236}">
                <a16:creationId xmlns:a16="http://schemas.microsoft.com/office/drawing/2014/main" id="{FFD30CF1-2528-994C-9B53-4B93321AF818}"/>
              </a:ext>
            </a:extLst>
          </p:cNvPr>
          <p:cNvCxnSpPr>
            <a:cxnSpLocks/>
          </p:cNvCxnSpPr>
          <p:nvPr/>
        </p:nvCxnSpPr>
        <p:spPr>
          <a:xfrm>
            <a:off x="683726" y="2466547"/>
            <a:ext cx="1620000" cy="0"/>
          </a:xfrm>
          <a:prstGeom prst="line">
            <a:avLst/>
          </a:prstGeom>
        </p:spPr>
        <p:style>
          <a:lnRef idx="2">
            <a:schemeClr val="dk1"/>
          </a:lnRef>
          <a:fillRef idx="0">
            <a:schemeClr val="dk1"/>
          </a:fillRef>
          <a:effectRef idx="1">
            <a:schemeClr val="dk1"/>
          </a:effectRef>
          <a:fontRef idx="minor">
            <a:schemeClr val="tx1"/>
          </a:fontRef>
        </p:style>
      </p:cxnSp>
      <p:cxnSp>
        <p:nvCxnSpPr>
          <p:cNvPr id="10" name="Straight Connector 9">
            <a:extLst>
              <a:ext uri="{FF2B5EF4-FFF2-40B4-BE49-F238E27FC236}">
                <a16:creationId xmlns:a16="http://schemas.microsoft.com/office/drawing/2014/main" id="{8AFF048B-A5CD-D343-85E8-245EA80B5937}"/>
              </a:ext>
            </a:extLst>
          </p:cNvPr>
          <p:cNvCxnSpPr>
            <a:cxnSpLocks/>
          </p:cNvCxnSpPr>
          <p:nvPr/>
        </p:nvCxnSpPr>
        <p:spPr>
          <a:xfrm>
            <a:off x="477184" y="2627912"/>
            <a:ext cx="630000" cy="0"/>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8FEBA3BC-7CC5-7644-9062-F29C9035CDB2}"/>
              </a:ext>
            </a:extLst>
          </p:cNvPr>
          <p:cNvCxnSpPr>
            <a:cxnSpLocks/>
          </p:cNvCxnSpPr>
          <p:nvPr/>
        </p:nvCxnSpPr>
        <p:spPr>
          <a:xfrm>
            <a:off x="1197183" y="2556195"/>
            <a:ext cx="630000" cy="0"/>
          </a:xfrm>
          <a:prstGeom prst="line">
            <a:avLst/>
          </a:prstGeom>
        </p:spPr>
        <p:style>
          <a:lnRef idx="2">
            <a:schemeClr val="dk1"/>
          </a:lnRef>
          <a:fillRef idx="0">
            <a:schemeClr val="dk1"/>
          </a:fillRef>
          <a:effectRef idx="1">
            <a:schemeClr val="dk1"/>
          </a:effectRef>
          <a:fontRef idx="minor">
            <a:schemeClr val="tx1"/>
          </a:fontRef>
        </p:style>
      </p:cxnSp>
      <p:cxnSp>
        <p:nvCxnSpPr>
          <p:cNvPr id="12" name="Straight Connector 11">
            <a:extLst>
              <a:ext uri="{FF2B5EF4-FFF2-40B4-BE49-F238E27FC236}">
                <a16:creationId xmlns:a16="http://schemas.microsoft.com/office/drawing/2014/main" id="{A1D01A57-8EF1-7545-8143-DF75B782B9BB}"/>
              </a:ext>
            </a:extLst>
          </p:cNvPr>
          <p:cNvCxnSpPr>
            <a:cxnSpLocks/>
          </p:cNvCxnSpPr>
          <p:nvPr/>
        </p:nvCxnSpPr>
        <p:spPr>
          <a:xfrm>
            <a:off x="1626993" y="2636877"/>
            <a:ext cx="630000" cy="0"/>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a:extLst>
              <a:ext uri="{FF2B5EF4-FFF2-40B4-BE49-F238E27FC236}">
                <a16:creationId xmlns:a16="http://schemas.microsoft.com/office/drawing/2014/main" id="{67CF4163-821D-D545-9539-0369D16BC59C}"/>
              </a:ext>
            </a:extLst>
          </p:cNvPr>
          <p:cNvCxnSpPr>
            <a:cxnSpLocks/>
          </p:cNvCxnSpPr>
          <p:nvPr/>
        </p:nvCxnSpPr>
        <p:spPr>
          <a:xfrm>
            <a:off x="689014" y="2717559"/>
            <a:ext cx="1620000" cy="0"/>
          </a:xfrm>
          <a:prstGeom prst="line">
            <a:avLst/>
          </a:prstGeom>
        </p:spPr>
        <p:style>
          <a:lnRef idx="2">
            <a:schemeClr val="dk1"/>
          </a:lnRef>
          <a:fillRef idx="0">
            <a:schemeClr val="dk1"/>
          </a:fillRef>
          <a:effectRef idx="1">
            <a:schemeClr val="dk1"/>
          </a:effectRef>
          <a:fontRef idx="minor">
            <a:schemeClr val="tx1"/>
          </a:fontRef>
        </p:style>
      </p:cxnSp>
      <p:sp>
        <p:nvSpPr>
          <p:cNvPr id="14" name="TextBox 13">
            <a:extLst>
              <a:ext uri="{FF2B5EF4-FFF2-40B4-BE49-F238E27FC236}">
                <a16:creationId xmlns:a16="http://schemas.microsoft.com/office/drawing/2014/main" id="{E08596F0-4212-F547-A23B-5345E01FA555}"/>
              </a:ext>
            </a:extLst>
          </p:cNvPr>
          <p:cNvSpPr txBox="1"/>
          <p:nvPr/>
        </p:nvSpPr>
        <p:spPr>
          <a:xfrm>
            <a:off x="1040903" y="4152492"/>
            <a:ext cx="1631577" cy="338554"/>
          </a:xfrm>
          <a:prstGeom prst="rect">
            <a:avLst/>
          </a:prstGeom>
          <a:noFill/>
        </p:spPr>
        <p:txBody>
          <a:bodyPr wrap="square" rtlCol="0">
            <a:spAutoFit/>
          </a:bodyPr>
          <a:lstStyle/>
          <a:p>
            <a:pPr algn="ctr"/>
            <a:r>
              <a:rPr lang="en-US" sz="1600" dirty="0"/>
              <a:t>genome_*.fa</a:t>
            </a:r>
          </a:p>
        </p:txBody>
      </p:sp>
      <p:sp>
        <p:nvSpPr>
          <p:cNvPr id="15" name="Right Arrow 14">
            <a:extLst>
              <a:ext uri="{FF2B5EF4-FFF2-40B4-BE49-F238E27FC236}">
                <a16:creationId xmlns:a16="http://schemas.microsoft.com/office/drawing/2014/main" id="{8A7236CB-5086-E248-8D97-B4E409B51ABD}"/>
              </a:ext>
            </a:extLst>
          </p:cNvPr>
          <p:cNvSpPr/>
          <p:nvPr/>
        </p:nvSpPr>
        <p:spPr>
          <a:xfrm>
            <a:off x="4047090" y="2964403"/>
            <a:ext cx="1353670" cy="171908"/>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15FF8F9-4985-EE47-B4DA-64BB59B6F32D}"/>
              </a:ext>
            </a:extLst>
          </p:cNvPr>
          <p:cNvSpPr txBox="1"/>
          <p:nvPr/>
        </p:nvSpPr>
        <p:spPr>
          <a:xfrm>
            <a:off x="3827549" y="2399220"/>
            <a:ext cx="1792752" cy="584775"/>
          </a:xfrm>
          <a:prstGeom prst="rect">
            <a:avLst/>
          </a:prstGeom>
          <a:noFill/>
        </p:spPr>
        <p:txBody>
          <a:bodyPr wrap="square" rtlCol="0">
            <a:spAutoFit/>
          </a:bodyPr>
          <a:lstStyle/>
          <a:p>
            <a:pPr algn="ctr"/>
            <a:r>
              <a:rPr lang="en-US" sz="1600" dirty="0"/>
              <a:t>Identify conjugative contigs</a:t>
            </a:r>
          </a:p>
        </p:txBody>
      </p:sp>
      <p:cxnSp>
        <p:nvCxnSpPr>
          <p:cNvPr id="17" name="Straight Connector 16">
            <a:extLst>
              <a:ext uri="{FF2B5EF4-FFF2-40B4-BE49-F238E27FC236}">
                <a16:creationId xmlns:a16="http://schemas.microsoft.com/office/drawing/2014/main" id="{00F5FAA0-6830-B542-893E-EFA299C9BB70}"/>
              </a:ext>
            </a:extLst>
          </p:cNvPr>
          <p:cNvCxnSpPr>
            <a:cxnSpLocks/>
          </p:cNvCxnSpPr>
          <p:nvPr/>
        </p:nvCxnSpPr>
        <p:spPr>
          <a:xfrm>
            <a:off x="5648823" y="2538363"/>
            <a:ext cx="900000" cy="0"/>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923F4D52-6ACA-0B40-B7F4-BA0C9561CFC9}"/>
              </a:ext>
            </a:extLst>
          </p:cNvPr>
          <p:cNvCxnSpPr>
            <a:cxnSpLocks/>
          </p:cNvCxnSpPr>
          <p:nvPr/>
        </p:nvCxnSpPr>
        <p:spPr>
          <a:xfrm>
            <a:off x="5801223" y="2690763"/>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19" name="Straight Connector 18">
            <a:extLst>
              <a:ext uri="{FF2B5EF4-FFF2-40B4-BE49-F238E27FC236}">
                <a16:creationId xmlns:a16="http://schemas.microsoft.com/office/drawing/2014/main" id="{D0BE1693-B028-8840-BB46-DF637A63DA55}"/>
              </a:ext>
            </a:extLst>
          </p:cNvPr>
          <p:cNvCxnSpPr>
            <a:cxnSpLocks/>
          </p:cNvCxnSpPr>
          <p:nvPr/>
        </p:nvCxnSpPr>
        <p:spPr>
          <a:xfrm>
            <a:off x="5953623" y="2843163"/>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FF582002-6676-334E-A109-08E6B584C7EB}"/>
              </a:ext>
            </a:extLst>
          </p:cNvPr>
          <p:cNvCxnSpPr>
            <a:cxnSpLocks/>
          </p:cNvCxnSpPr>
          <p:nvPr/>
        </p:nvCxnSpPr>
        <p:spPr>
          <a:xfrm>
            <a:off x="5596446" y="2986598"/>
            <a:ext cx="1620000" cy="0"/>
          </a:xfrm>
          <a:prstGeom prst="line">
            <a:avLst/>
          </a:prstGeom>
        </p:spPr>
        <p:style>
          <a:lnRef idx="2">
            <a:schemeClr val="dk1"/>
          </a:lnRef>
          <a:fillRef idx="0">
            <a:schemeClr val="dk1"/>
          </a:fillRef>
          <a:effectRef idx="1">
            <a:schemeClr val="dk1"/>
          </a:effectRef>
          <a:fontRef idx="minor">
            <a:schemeClr val="tx1"/>
          </a:fontRef>
        </p:style>
      </p:cxnSp>
      <p:sp>
        <p:nvSpPr>
          <p:cNvPr id="2" name="Rectangle 1">
            <a:extLst>
              <a:ext uri="{FF2B5EF4-FFF2-40B4-BE49-F238E27FC236}">
                <a16:creationId xmlns:a16="http://schemas.microsoft.com/office/drawing/2014/main" id="{F90FA6C9-5788-824B-ABF2-4AC269585B9D}"/>
              </a:ext>
            </a:extLst>
          </p:cNvPr>
          <p:cNvSpPr/>
          <p:nvPr/>
        </p:nvSpPr>
        <p:spPr>
          <a:xfrm>
            <a:off x="349954" y="1709336"/>
            <a:ext cx="2081191" cy="1196622"/>
          </a:xfrm>
          <a:prstGeom prst="rect">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153B7BC1-28B9-4A4F-A65E-523B58D51CA9}"/>
              </a:ext>
            </a:extLst>
          </p:cNvPr>
          <p:cNvCxnSpPr>
            <a:cxnSpLocks/>
          </p:cNvCxnSpPr>
          <p:nvPr/>
        </p:nvCxnSpPr>
        <p:spPr>
          <a:xfrm>
            <a:off x="1889418" y="3158500"/>
            <a:ext cx="540000" cy="0"/>
          </a:xfrm>
          <a:prstGeom prst="line">
            <a:avLst/>
          </a:prstGeom>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B0B579AA-2D8F-9847-B5B8-239FC6F1D952}"/>
              </a:ext>
            </a:extLst>
          </p:cNvPr>
          <p:cNvCxnSpPr>
            <a:cxnSpLocks/>
          </p:cNvCxnSpPr>
          <p:nvPr/>
        </p:nvCxnSpPr>
        <p:spPr>
          <a:xfrm>
            <a:off x="2059748" y="3292971"/>
            <a:ext cx="900000" cy="0"/>
          </a:xfrm>
          <a:prstGeom prst="line">
            <a:avLst/>
          </a:prstGeom>
        </p:spPr>
        <p:style>
          <a:lnRef idx="2">
            <a:schemeClr val="dk1"/>
          </a:lnRef>
          <a:fillRef idx="0">
            <a:schemeClr val="dk1"/>
          </a:fillRef>
          <a:effectRef idx="1">
            <a:schemeClr val="dk1"/>
          </a:effectRef>
          <a:fontRef idx="minor">
            <a:schemeClr val="tx1"/>
          </a:fontRef>
        </p:style>
      </p:cxnSp>
      <p:cxnSp>
        <p:nvCxnSpPr>
          <p:cNvPr id="23" name="Straight Connector 22">
            <a:extLst>
              <a:ext uri="{FF2B5EF4-FFF2-40B4-BE49-F238E27FC236}">
                <a16:creationId xmlns:a16="http://schemas.microsoft.com/office/drawing/2014/main" id="{C18E7516-780F-064E-BDE8-283EA3132BD3}"/>
              </a:ext>
            </a:extLst>
          </p:cNvPr>
          <p:cNvCxnSpPr>
            <a:cxnSpLocks/>
          </p:cNvCxnSpPr>
          <p:nvPr/>
        </p:nvCxnSpPr>
        <p:spPr>
          <a:xfrm>
            <a:off x="2212148" y="3445371"/>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959F5BE4-FF50-D04B-B7CB-238F2AE93A58}"/>
              </a:ext>
            </a:extLst>
          </p:cNvPr>
          <p:cNvCxnSpPr>
            <a:cxnSpLocks/>
          </p:cNvCxnSpPr>
          <p:nvPr/>
        </p:nvCxnSpPr>
        <p:spPr>
          <a:xfrm>
            <a:off x="2720170" y="3113677"/>
            <a:ext cx="720000" cy="0"/>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72145CA0-3D51-9341-AE06-610185E92FB2}"/>
              </a:ext>
            </a:extLst>
          </p:cNvPr>
          <p:cNvCxnSpPr>
            <a:cxnSpLocks/>
          </p:cNvCxnSpPr>
          <p:nvPr/>
        </p:nvCxnSpPr>
        <p:spPr>
          <a:xfrm>
            <a:off x="2364548" y="3597771"/>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6F803564-24B2-DF4A-8F6D-F47759AFCDD3}"/>
              </a:ext>
            </a:extLst>
          </p:cNvPr>
          <p:cNvCxnSpPr>
            <a:cxnSpLocks/>
          </p:cNvCxnSpPr>
          <p:nvPr/>
        </p:nvCxnSpPr>
        <p:spPr>
          <a:xfrm>
            <a:off x="2007371" y="3741206"/>
            <a:ext cx="1620000" cy="0"/>
          </a:xfrm>
          <a:prstGeom prst="line">
            <a:avLst/>
          </a:prstGeom>
        </p:spPr>
        <p:style>
          <a:lnRef idx="2">
            <a:schemeClr val="dk1"/>
          </a:lnRef>
          <a:fillRef idx="0">
            <a:schemeClr val="dk1"/>
          </a:fillRef>
          <a:effectRef idx="1">
            <a:schemeClr val="dk1"/>
          </a:effectRef>
          <a:fontRef idx="minor">
            <a:schemeClr val="tx1"/>
          </a:fontRef>
        </p:style>
      </p:cxnSp>
      <p:cxnSp>
        <p:nvCxnSpPr>
          <p:cNvPr id="27" name="Straight Connector 26">
            <a:extLst>
              <a:ext uri="{FF2B5EF4-FFF2-40B4-BE49-F238E27FC236}">
                <a16:creationId xmlns:a16="http://schemas.microsoft.com/office/drawing/2014/main" id="{E08EEA41-361D-8449-9762-29527157CFAF}"/>
              </a:ext>
            </a:extLst>
          </p:cNvPr>
          <p:cNvCxnSpPr>
            <a:cxnSpLocks/>
          </p:cNvCxnSpPr>
          <p:nvPr/>
        </p:nvCxnSpPr>
        <p:spPr>
          <a:xfrm>
            <a:off x="1800829" y="3902571"/>
            <a:ext cx="630000" cy="0"/>
          </a:xfrm>
          <a:prstGeom prst="line">
            <a:avLst/>
          </a:prstGeom>
        </p:spPr>
        <p:style>
          <a:lnRef idx="2">
            <a:schemeClr val="dk1"/>
          </a:lnRef>
          <a:fillRef idx="0">
            <a:schemeClr val="dk1"/>
          </a:fillRef>
          <a:effectRef idx="1">
            <a:schemeClr val="dk1"/>
          </a:effectRef>
          <a:fontRef idx="minor">
            <a:schemeClr val="tx1"/>
          </a:fontRef>
        </p:style>
      </p:cxnSp>
      <p:cxnSp>
        <p:nvCxnSpPr>
          <p:cNvPr id="28" name="Straight Connector 27">
            <a:extLst>
              <a:ext uri="{FF2B5EF4-FFF2-40B4-BE49-F238E27FC236}">
                <a16:creationId xmlns:a16="http://schemas.microsoft.com/office/drawing/2014/main" id="{5D670A3F-45A1-B845-AA6A-B5D9DFBA17B2}"/>
              </a:ext>
            </a:extLst>
          </p:cNvPr>
          <p:cNvCxnSpPr>
            <a:cxnSpLocks/>
          </p:cNvCxnSpPr>
          <p:nvPr/>
        </p:nvCxnSpPr>
        <p:spPr>
          <a:xfrm>
            <a:off x="2520828" y="3830854"/>
            <a:ext cx="630000" cy="0"/>
          </a:xfrm>
          <a:prstGeom prst="line">
            <a:avLst/>
          </a:prstGeom>
        </p:spPr>
        <p:style>
          <a:lnRef idx="2">
            <a:schemeClr val="dk1"/>
          </a:lnRef>
          <a:fillRef idx="0">
            <a:schemeClr val="dk1"/>
          </a:fillRef>
          <a:effectRef idx="1">
            <a:schemeClr val="dk1"/>
          </a:effectRef>
          <a:fontRef idx="minor">
            <a:schemeClr val="tx1"/>
          </a:fontRef>
        </p:style>
      </p:cxnSp>
      <p:cxnSp>
        <p:nvCxnSpPr>
          <p:cNvPr id="29" name="Straight Connector 28">
            <a:extLst>
              <a:ext uri="{FF2B5EF4-FFF2-40B4-BE49-F238E27FC236}">
                <a16:creationId xmlns:a16="http://schemas.microsoft.com/office/drawing/2014/main" id="{84F0D109-1EBA-FD4A-ABDB-AD61D6D8C7CD}"/>
              </a:ext>
            </a:extLst>
          </p:cNvPr>
          <p:cNvCxnSpPr>
            <a:cxnSpLocks/>
          </p:cNvCxnSpPr>
          <p:nvPr/>
        </p:nvCxnSpPr>
        <p:spPr>
          <a:xfrm>
            <a:off x="2950638" y="3911536"/>
            <a:ext cx="630000" cy="0"/>
          </a:xfrm>
          <a:prstGeom prst="line">
            <a:avLst/>
          </a:prstGeom>
        </p:spPr>
        <p:style>
          <a:lnRef idx="2">
            <a:schemeClr val="dk1"/>
          </a:lnRef>
          <a:fillRef idx="0">
            <a:schemeClr val="dk1"/>
          </a:fillRef>
          <a:effectRef idx="1">
            <a:schemeClr val="dk1"/>
          </a:effectRef>
          <a:fontRef idx="minor">
            <a:schemeClr val="tx1"/>
          </a:fontRef>
        </p:style>
      </p:cxnSp>
      <p:cxnSp>
        <p:nvCxnSpPr>
          <p:cNvPr id="30" name="Straight Connector 29">
            <a:extLst>
              <a:ext uri="{FF2B5EF4-FFF2-40B4-BE49-F238E27FC236}">
                <a16:creationId xmlns:a16="http://schemas.microsoft.com/office/drawing/2014/main" id="{C5FF2ABC-7987-7D4D-99EB-799637989F53}"/>
              </a:ext>
            </a:extLst>
          </p:cNvPr>
          <p:cNvCxnSpPr>
            <a:cxnSpLocks/>
          </p:cNvCxnSpPr>
          <p:nvPr/>
        </p:nvCxnSpPr>
        <p:spPr>
          <a:xfrm>
            <a:off x="2012659" y="3992218"/>
            <a:ext cx="1620000" cy="0"/>
          </a:xfrm>
          <a:prstGeom prst="line">
            <a:avLst/>
          </a:prstGeom>
        </p:spPr>
        <p:style>
          <a:lnRef idx="2">
            <a:schemeClr val="dk1"/>
          </a:lnRef>
          <a:fillRef idx="0">
            <a:schemeClr val="dk1"/>
          </a:fillRef>
          <a:effectRef idx="1">
            <a:schemeClr val="dk1"/>
          </a:effectRef>
          <a:fontRef idx="minor">
            <a:schemeClr val="tx1"/>
          </a:fontRef>
        </p:style>
      </p:cxnSp>
      <p:sp>
        <p:nvSpPr>
          <p:cNvPr id="31" name="Rectangle 30">
            <a:extLst>
              <a:ext uri="{FF2B5EF4-FFF2-40B4-BE49-F238E27FC236}">
                <a16:creationId xmlns:a16="http://schemas.microsoft.com/office/drawing/2014/main" id="{194CA1A2-B6B6-6742-9264-B99792702FE7}"/>
              </a:ext>
            </a:extLst>
          </p:cNvPr>
          <p:cNvSpPr/>
          <p:nvPr/>
        </p:nvSpPr>
        <p:spPr>
          <a:xfrm>
            <a:off x="1673599" y="2983995"/>
            <a:ext cx="2081191" cy="1196622"/>
          </a:xfrm>
          <a:prstGeom prst="rect">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54776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4119617" cy="2554545"/>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Population-based comparison of conjugative systems from genome set</a:t>
            </a:r>
          </a:p>
        </p:txBody>
      </p:sp>
      <p:pic>
        <p:nvPicPr>
          <p:cNvPr id="3" name="Picture 2">
            <a:extLst>
              <a:ext uri="{FF2B5EF4-FFF2-40B4-BE49-F238E27FC236}">
                <a16:creationId xmlns:a16="http://schemas.microsoft.com/office/drawing/2014/main" id="{36864008-DB58-4B4D-964A-E98681A6BE10}"/>
              </a:ext>
            </a:extLst>
          </p:cNvPr>
          <p:cNvPicPr>
            <a:picLocks noChangeAspect="1"/>
          </p:cNvPicPr>
          <p:nvPr/>
        </p:nvPicPr>
        <p:blipFill>
          <a:blip r:embed="rId4"/>
          <a:stretch>
            <a:fillRect/>
          </a:stretch>
        </p:blipFill>
        <p:spPr>
          <a:xfrm>
            <a:off x="3281084" y="878624"/>
            <a:ext cx="5455229" cy="3621634"/>
          </a:xfrm>
          <a:prstGeom prst="rect">
            <a:avLst/>
          </a:prstGeom>
        </p:spPr>
      </p:pic>
    </p:spTree>
    <p:extLst>
      <p:ext uri="{BB962C8B-B14F-4D97-AF65-F5344CB8AC3E}">
        <p14:creationId xmlns:p14="http://schemas.microsoft.com/office/powerpoint/2010/main" val="1443331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70361" y="430388"/>
            <a:ext cx="8005704" cy="3631763"/>
          </a:xfrm>
          <a:prstGeom prst="rect">
            <a:avLst/>
          </a:prstGeom>
          <a:noFill/>
        </p:spPr>
        <p:txBody>
          <a:bodyPr wrap="square" rtlCol="0">
            <a:spAutoFit/>
          </a:bodyPr>
          <a:lstStyle/>
          <a:p>
            <a:pPr>
              <a:spcAft>
                <a:spcPts val="1200"/>
              </a:spcAft>
            </a:pPr>
            <a:r>
              <a:rPr lang="en-US" sz="4000" b="1" dirty="0">
                <a:solidFill>
                  <a:srgbClr val="3C1B71"/>
                </a:solidFill>
                <a:latin typeface="Arial"/>
                <a:cs typeface="Arial Unicode MS"/>
              </a:rPr>
              <a:t>Agenda</a:t>
            </a:r>
          </a:p>
          <a:p>
            <a:pPr marL="285750" indent="-285750">
              <a:spcAft>
                <a:spcPts val="1200"/>
              </a:spcAft>
              <a:buFont typeface="Arial" panose="020B0604020202020204" pitchFamily="34" charset="0"/>
              <a:buChar char="•"/>
            </a:pPr>
            <a:r>
              <a:rPr lang="en-US" dirty="0">
                <a:latin typeface="Arial"/>
                <a:cs typeface="Arial Unicode MS"/>
              </a:rPr>
              <a:t>Introduction to metagenomic assembly</a:t>
            </a:r>
          </a:p>
          <a:p>
            <a:pPr marL="285750" indent="-285750">
              <a:spcAft>
                <a:spcPts val="1200"/>
              </a:spcAft>
              <a:buFont typeface="Arial" panose="020B0604020202020204" pitchFamily="34" charset="0"/>
              <a:buChar char="•"/>
            </a:pPr>
            <a:r>
              <a:rPr lang="en-US" dirty="0">
                <a:latin typeface="Arial"/>
                <a:cs typeface="Arial Unicode MS"/>
              </a:rPr>
              <a:t>Applications of metagenomic assembly</a:t>
            </a:r>
          </a:p>
          <a:p>
            <a:pPr marL="742950" lvl="1" indent="-285750">
              <a:spcAft>
                <a:spcPts val="1200"/>
              </a:spcAft>
              <a:buFont typeface="Arial" panose="020B0604020202020204" pitchFamily="34" charset="0"/>
              <a:buChar char="•"/>
            </a:pPr>
            <a:r>
              <a:rPr lang="en-US" sz="1400" dirty="0">
                <a:latin typeface="Arial"/>
                <a:cs typeface="Arial Unicode MS"/>
              </a:rPr>
              <a:t>Identifying insertions in CRISPR-carrying plasmids</a:t>
            </a:r>
          </a:p>
          <a:p>
            <a:pPr marL="742950" lvl="1" indent="-285750">
              <a:spcAft>
                <a:spcPts val="1200"/>
              </a:spcAft>
              <a:buFont typeface="Arial" panose="020B0604020202020204" pitchFamily="34" charset="0"/>
              <a:buChar char="•"/>
            </a:pPr>
            <a:r>
              <a:rPr lang="en-US" sz="1400" dirty="0">
                <a:latin typeface="Arial"/>
                <a:cs typeface="Arial Unicode MS"/>
              </a:rPr>
              <a:t>Separating kidney stone former gut microbiome from healthy controls</a:t>
            </a:r>
          </a:p>
          <a:p>
            <a:pPr marL="742950" lvl="1" indent="-285750">
              <a:spcAft>
                <a:spcPts val="1200"/>
              </a:spcAft>
              <a:buFont typeface="Arial" panose="020B0604020202020204" pitchFamily="34" charset="0"/>
              <a:buChar char="•"/>
            </a:pPr>
            <a:r>
              <a:rPr lang="en-US" sz="1400" dirty="0">
                <a:latin typeface="Arial"/>
                <a:cs typeface="Arial Unicode MS"/>
              </a:rPr>
              <a:t>Population and age differences in conjugative systems found in human gut</a:t>
            </a:r>
          </a:p>
          <a:p>
            <a:pPr marL="285750" indent="-285750">
              <a:spcAft>
                <a:spcPts val="1200"/>
              </a:spcAft>
              <a:buFont typeface="Arial" panose="020B0604020202020204" pitchFamily="34" charset="0"/>
              <a:buChar char="•"/>
            </a:pPr>
            <a:r>
              <a:rPr lang="en-US" dirty="0">
                <a:latin typeface="Arial"/>
                <a:cs typeface="Arial Unicode MS"/>
              </a:rPr>
              <a:t>Recent advancements in metagenomic assembly</a:t>
            </a:r>
          </a:p>
          <a:p>
            <a:endParaRPr lang="en-US" sz="2400" b="1" dirty="0">
              <a:solidFill>
                <a:srgbClr val="000000"/>
              </a:solidFill>
              <a:latin typeface="Arial"/>
              <a:cs typeface="Arial Unicode MS"/>
            </a:endParaRPr>
          </a:p>
        </p:txBody>
      </p:sp>
    </p:spTree>
    <p:extLst>
      <p:ext uri="{BB962C8B-B14F-4D97-AF65-F5344CB8AC3E}">
        <p14:creationId xmlns:p14="http://schemas.microsoft.com/office/powerpoint/2010/main" val="15364417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4155476" cy="2554545"/>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Population-based comparison of conjugative systems from genome set</a:t>
            </a:r>
          </a:p>
        </p:txBody>
      </p:sp>
      <p:pic>
        <p:nvPicPr>
          <p:cNvPr id="3" name="Picture 2">
            <a:extLst>
              <a:ext uri="{FF2B5EF4-FFF2-40B4-BE49-F238E27FC236}">
                <a16:creationId xmlns:a16="http://schemas.microsoft.com/office/drawing/2014/main" id="{2B765B9F-D240-944F-BFDE-3B8C6352154B}"/>
              </a:ext>
            </a:extLst>
          </p:cNvPr>
          <p:cNvPicPr>
            <a:picLocks noChangeAspect="1"/>
          </p:cNvPicPr>
          <p:nvPr/>
        </p:nvPicPr>
        <p:blipFill rotWithShape="1">
          <a:blip r:embed="rId4"/>
          <a:srcRect l="14479" t="4880" r="8557" b="21220"/>
          <a:stretch/>
        </p:blipFill>
        <p:spPr>
          <a:xfrm>
            <a:off x="4275940" y="143435"/>
            <a:ext cx="4243920" cy="4194457"/>
          </a:xfrm>
          <a:prstGeom prst="rect">
            <a:avLst/>
          </a:prstGeom>
        </p:spPr>
      </p:pic>
    </p:spTree>
    <p:extLst>
      <p:ext uri="{BB962C8B-B14F-4D97-AF65-F5344CB8AC3E}">
        <p14:creationId xmlns:p14="http://schemas.microsoft.com/office/powerpoint/2010/main" val="31578498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3831818"/>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Take home messages: conjugation</a:t>
            </a:r>
          </a:p>
          <a:p>
            <a:pPr marL="284400" indent="-284400">
              <a:spcAft>
                <a:spcPts val="2400"/>
              </a:spcAft>
              <a:buFont typeface="Arial"/>
              <a:buChar char="•"/>
            </a:pPr>
            <a:r>
              <a:rPr lang="en-US" sz="2600" dirty="0">
                <a:latin typeface="Arial"/>
                <a:cs typeface="Arial"/>
              </a:rPr>
              <a:t>Assembled conjugative systems are extremely different in pre-term infants and a general cohort</a:t>
            </a:r>
          </a:p>
          <a:p>
            <a:pPr marL="284400" indent="-284400">
              <a:spcAft>
                <a:spcPts val="2400"/>
              </a:spcAft>
              <a:buFont typeface="Arial"/>
              <a:buChar char="•"/>
            </a:pPr>
            <a:r>
              <a:rPr lang="en-US" sz="2600" dirty="0">
                <a:latin typeface="Arial"/>
                <a:cs typeface="Arial"/>
              </a:rPr>
              <a:t>Assembled conjugative systems are omitted from bins</a:t>
            </a:r>
          </a:p>
          <a:p>
            <a:pPr marL="284400" indent="-284400">
              <a:spcAft>
                <a:spcPts val="2400"/>
              </a:spcAft>
              <a:buFont typeface="Arial"/>
              <a:buChar char="•"/>
            </a:pPr>
            <a:r>
              <a:rPr lang="en-US" sz="2600" dirty="0">
                <a:latin typeface="Arial"/>
                <a:cs typeface="Arial"/>
              </a:rPr>
              <a:t>Conjugation separates cohorts by age and geography </a:t>
            </a:r>
          </a:p>
        </p:txBody>
      </p:sp>
    </p:spTree>
    <p:extLst>
      <p:ext uri="{BB962C8B-B14F-4D97-AF65-F5344CB8AC3E}">
        <p14:creationId xmlns:p14="http://schemas.microsoft.com/office/powerpoint/2010/main" val="24373979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5" name="TextBox 4"/>
          <p:cNvSpPr txBox="1"/>
          <p:nvPr/>
        </p:nvSpPr>
        <p:spPr>
          <a:xfrm>
            <a:off x="259318" y="881944"/>
            <a:ext cx="6473176" cy="3170099"/>
          </a:xfrm>
          <a:prstGeom prst="rect">
            <a:avLst/>
          </a:prstGeom>
          <a:noFill/>
        </p:spPr>
        <p:txBody>
          <a:bodyPr wrap="square" rtlCol="0">
            <a:spAutoFit/>
          </a:bodyPr>
          <a:lstStyle/>
          <a:p>
            <a:r>
              <a:rPr lang="en-US" sz="5000" b="1" dirty="0">
                <a:solidFill>
                  <a:schemeClr val="bg1"/>
                </a:solidFill>
                <a:latin typeface="Arial"/>
                <a:cs typeface="Arial Unicode MS"/>
              </a:rPr>
              <a:t>Recent advancements in metagenomic assembly</a:t>
            </a:r>
          </a:p>
        </p:txBody>
      </p:sp>
    </p:spTree>
    <p:extLst>
      <p:ext uri="{BB962C8B-B14F-4D97-AF65-F5344CB8AC3E}">
        <p14:creationId xmlns:p14="http://schemas.microsoft.com/office/powerpoint/2010/main" val="22334083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5401479"/>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Long-read vs. short-read sequencing</a:t>
            </a:r>
          </a:p>
          <a:p>
            <a:pPr marL="284400" indent="-284400">
              <a:spcAft>
                <a:spcPts val="2400"/>
              </a:spcAft>
              <a:buFont typeface="Arial"/>
              <a:buChar char="•"/>
            </a:pPr>
            <a:r>
              <a:rPr lang="en-US" sz="2600" dirty="0">
                <a:latin typeface="Arial"/>
                <a:cs typeface="Arial"/>
              </a:rPr>
              <a:t>Enabled by recent advancements in technology by Oxford Nanopore and PacBio</a:t>
            </a:r>
          </a:p>
          <a:p>
            <a:pPr marL="284400" indent="-284400">
              <a:spcAft>
                <a:spcPts val="2400"/>
              </a:spcAft>
              <a:buFont typeface="Arial"/>
              <a:buChar char="•"/>
            </a:pPr>
            <a:r>
              <a:rPr lang="en-US" sz="2600" dirty="0">
                <a:latin typeface="Arial"/>
                <a:cs typeface="Arial"/>
              </a:rPr>
              <a:t>Illumina sequencing read length limited by platform</a:t>
            </a:r>
          </a:p>
          <a:p>
            <a:pPr marL="284400" indent="-284400">
              <a:spcAft>
                <a:spcPts val="2400"/>
              </a:spcAft>
              <a:buFont typeface="Arial"/>
              <a:buChar char="•"/>
            </a:pPr>
            <a:r>
              <a:rPr lang="en-US" sz="2600" dirty="0">
                <a:latin typeface="Arial"/>
                <a:cs typeface="Arial"/>
              </a:rPr>
              <a:t>Long-read sequencing limited by DNA extraction length</a:t>
            </a:r>
          </a:p>
          <a:p>
            <a:pPr marL="284400" indent="-284400">
              <a:spcAft>
                <a:spcPts val="2400"/>
              </a:spcAft>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spTree>
    <p:extLst>
      <p:ext uri="{BB962C8B-B14F-4D97-AF65-F5344CB8AC3E}">
        <p14:creationId xmlns:p14="http://schemas.microsoft.com/office/powerpoint/2010/main" val="6988552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1615827"/>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Implications for metagenomic assembly</a:t>
            </a:r>
          </a:p>
          <a:p>
            <a:pPr marL="284400" indent="-284400">
              <a:spcAft>
                <a:spcPts val="2400"/>
              </a:spcAft>
              <a:buFont typeface="Arial"/>
              <a:buChar char="•"/>
            </a:pPr>
            <a:r>
              <a:rPr lang="en-US" sz="2600" dirty="0">
                <a:latin typeface="Arial"/>
                <a:cs typeface="Arial"/>
              </a:rPr>
              <a:t>Short-read assemblies break at repeated sequences due to ambiguity in the de </a:t>
            </a:r>
            <a:r>
              <a:rPr lang="en-US" sz="2600" dirty="0" err="1">
                <a:latin typeface="Arial"/>
                <a:cs typeface="Arial"/>
              </a:rPr>
              <a:t>Bruijn</a:t>
            </a:r>
            <a:r>
              <a:rPr lang="en-US" sz="2600" dirty="0">
                <a:latin typeface="Arial"/>
                <a:cs typeface="Arial"/>
              </a:rPr>
              <a:t> graph</a:t>
            </a:r>
          </a:p>
        </p:txBody>
      </p:sp>
      <p:sp>
        <p:nvSpPr>
          <p:cNvPr id="2" name="Rectangle 1">
            <a:extLst>
              <a:ext uri="{FF2B5EF4-FFF2-40B4-BE49-F238E27FC236}">
                <a16:creationId xmlns:a16="http://schemas.microsoft.com/office/drawing/2014/main" id="{39E1527C-7B9F-8B49-9B4F-E2DEF5102640}"/>
              </a:ext>
            </a:extLst>
          </p:cNvPr>
          <p:cNvSpPr/>
          <p:nvPr/>
        </p:nvSpPr>
        <p:spPr>
          <a:xfrm>
            <a:off x="587022" y="3104444"/>
            <a:ext cx="3138311" cy="225778"/>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4648227-19C7-1943-9071-4984ACF0D4A6}"/>
              </a:ext>
            </a:extLst>
          </p:cNvPr>
          <p:cNvSpPr/>
          <p:nvPr/>
        </p:nvSpPr>
        <p:spPr>
          <a:xfrm>
            <a:off x="1606155" y="3104444"/>
            <a:ext cx="180000" cy="225778"/>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6DD30EA-8B99-FC4C-B059-DAE903E520CC}"/>
              </a:ext>
            </a:extLst>
          </p:cNvPr>
          <p:cNvSpPr/>
          <p:nvPr/>
        </p:nvSpPr>
        <p:spPr>
          <a:xfrm>
            <a:off x="2665744" y="3104444"/>
            <a:ext cx="180000" cy="225778"/>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EA3BC1D-43B7-A040-979A-A0F645922997}"/>
              </a:ext>
            </a:extLst>
          </p:cNvPr>
          <p:cNvSpPr/>
          <p:nvPr/>
        </p:nvSpPr>
        <p:spPr>
          <a:xfrm>
            <a:off x="5176555" y="2909456"/>
            <a:ext cx="1080000" cy="230400"/>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A74D93F4-F2E7-084A-86F4-A5D2358ECDCB}"/>
              </a:ext>
            </a:extLst>
          </p:cNvPr>
          <p:cNvSpPr/>
          <p:nvPr/>
        </p:nvSpPr>
        <p:spPr>
          <a:xfrm>
            <a:off x="6256555" y="3291816"/>
            <a:ext cx="1080000" cy="230400"/>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B21AE7A-0CF1-2B44-80D3-D8553C2DD166}"/>
              </a:ext>
            </a:extLst>
          </p:cNvPr>
          <p:cNvSpPr/>
          <p:nvPr/>
        </p:nvSpPr>
        <p:spPr>
          <a:xfrm>
            <a:off x="7162934" y="2960256"/>
            <a:ext cx="1080000" cy="230400"/>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63909048-A92D-EF48-8382-FB2790965367}"/>
              </a:ext>
            </a:extLst>
          </p:cNvPr>
          <p:cNvCxnSpPr>
            <a:cxnSpLocks/>
          </p:cNvCxnSpPr>
          <p:nvPr/>
        </p:nvCxnSpPr>
        <p:spPr>
          <a:xfrm>
            <a:off x="3826933" y="3190656"/>
            <a:ext cx="1196622" cy="0"/>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F14F1FCB-FAE5-3B4E-8D2D-12D75CE45536}"/>
              </a:ext>
            </a:extLst>
          </p:cNvPr>
          <p:cNvSpPr txBox="1"/>
          <p:nvPr/>
        </p:nvSpPr>
        <p:spPr>
          <a:xfrm>
            <a:off x="5777400" y="3558392"/>
            <a:ext cx="2101344" cy="369332"/>
          </a:xfrm>
          <a:prstGeom prst="rect">
            <a:avLst/>
          </a:prstGeom>
          <a:noFill/>
        </p:spPr>
        <p:txBody>
          <a:bodyPr wrap="none" rtlCol="0">
            <a:spAutoFit/>
          </a:bodyPr>
          <a:lstStyle/>
          <a:p>
            <a:r>
              <a:rPr lang="en-US" dirty="0"/>
              <a:t>Short-read assembly</a:t>
            </a:r>
          </a:p>
        </p:txBody>
      </p:sp>
      <p:sp>
        <p:nvSpPr>
          <p:cNvPr id="19" name="TextBox 18">
            <a:extLst>
              <a:ext uri="{FF2B5EF4-FFF2-40B4-BE49-F238E27FC236}">
                <a16:creationId xmlns:a16="http://schemas.microsoft.com/office/drawing/2014/main" id="{10210776-7388-AD49-BB32-5FCF8DE25B26}"/>
              </a:ext>
            </a:extLst>
          </p:cNvPr>
          <p:cNvSpPr txBox="1"/>
          <p:nvPr/>
        </p:nvSpPr>
        <p:spPr>
          <a:xfrm>
            <a:off x="1377244" y="3928641"/>
            <a:ext cx="1819281" cy="369332"/>
          </a:xfrm>
          <a:prstGeom prst="rect">
            <a:avLst/>
          </a:prstGeom>
          <a:noFill/>
        </p:spPr>
        <p:txBody>
          <a:bodyPr wrap="none" rtlCol="0">
            <a:spAutoFit/>
          </a:bodyPr>
          <a:lstStyle/>
          <a:p>
            <a:r>
              <a:rPr lang="en-US" dirty="0"/>
              <a:t>Repeated regions</a:t>
            </a:r>
          </a:p>
        </p:txBody>
      </p:sp>
      <p:cxnSp>
        <p:nvCxnSpPr>
          <p:cNvPr id="21" name="Straight Arrow Connector 20">
            <a:extLst>
              <a:ext uri="{FF2B5EF4-FFF2-40B4-BE49-F238E27FC236}">
                <a16:creationId xmlns:a16="http://schemas.microsoft.com/office/drawing/2014/main" id="{5188326E-0992-2741-BDE2-57FAF9C2EA83}"/>
              </a:ext>
            </a:extLst>
          </p:cNvPr>
          <p:cNvCxnSpPr>
            <a:cxnSpLocks/>
          </p:cNvCxnSpPr>
          <p:nvPr/>
        </p:nvCxnSpPr>
        <p:spPr>
          <a:xfrm flipH="1" flipV="1">
            <a:off x="1696155" y="3444136"/>
            <a:ext cx="460023" cy="484505"/>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F1C84F18-7D2C-5F4F-A892-50F52E06738A}"/>
              </a:ext>
            </a:extLst>
          </p:cNvPr>
          <p:cNvCxnSpPr>
            <a:cxnSpLocks/>
          </p:cNvCxnSpPr>
          <p:nvPr/>
        </p:nvCxnSpPr>
        <p:spPr>
          <a:xfrm flipV="1">
            <a:off x="2295721" y="3443219"/>
            <a:ext cx="460023" cy="484505"/>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B354CC6B-6B0C-B44A-B3A2-4B73B269D528}"/>
              </a:ext>
            </a:extLst>
          </p:cNvPr>
          <p:cNvCxnSpPr>
            <a:cxnSpLocks/>
          </p:cNvCxnSpPr>
          <p:nvPr/>
        </p:nvCxnSpPr>
        <p:spPr>
          <a:xfrm>
            <a:off x="587022" y="272463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27" name="Straight Connector 26">
            <a:extLst>
              <a:ext uri="{FF2B5EF4-FFF2-40B4-BE49-F238E27FC236}">
                <a16:creationId xmlns:a16="http://schemas.microsoft.com/office/drawing/2014/main" id="{5FEFCA6B-50FD-F543-939C-030DD374AEB9}"/>
              </a:ext>
            </a:extLst>
          </p:cNvPr>
          <p:cNvCxnSpPr>
            <a:cxnSpLocks/>
          </p:cNvCxnSpPr>
          <p:nvPr/>
        </p:nvCxnSpPr>
        <p:spPr>
          <a:xfrm>
            <a:off x="739422" y="287703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28" name="Straight Connector 27">
            <a:extLst>
              <a:ext uri="{FF2B5EF4-FFF2-40B4-BE49-F238E27FC236}">
                <a16:creationId xmlns:a16="http://schemas.microsoft.com/office/drawing/2014/main" id="{A99741AA-689D-F845-B14B-E6776E462B5C}"/>
              </a:ext>
            </a:extLst>
          </p:cNvPr>
          <p:cNvCxnSpPr>
            <a:cxnSpLocks/>
          </p:cNvCxnSpPr>
          <p:nvPr/>
        </p:nvCxnSpPr>
        <p:spPr>
          <a:xfrm>
            <a:off x="891822" y="302943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29" name="Straight Connector 28">
            <a:extLst>
              <a:ext uri="{FF2B5EF4-FFF2-40B4-BE49-F238E27FC236}">
                <a16:creationId xmlns:a16="http://schemas.microsoft.com/office/drawing/2014/main" id="{8125C936-F49C-AA40-9E37-71CA4055778E}"/>
              </a:ext>
            </a:extLst>
          </p:cNvPr>
          <p:cNvCxnSpPr>
            <a:cxnSpLocks/>
          </p:cNvCxnSpPr>
          <p:nvPr/>
        </p:nvCxnSpPr>
        <p:spPr>
          <a:xfrm>
            <a:off x="919422" y="2717349"/>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30" name="Straight Connector 29">
            <a:extLst>
              <a:ext uri="{FF2B5EF4-FFF2-40B4-BE49-F238E27FC236}">
                <a16:creationId xmlns:a16="http://schemas.microsoft.com/office/drawing/2014/main" id="{1943CFAC-3699-F047-861F-CD8600F187CD}"/>
              </a:ext>
            </a:extLst>
          </p:cNvPr>
          <p:cNvCxnSpPr>
            <a:cxnSpLocks/>
          </p:cNvCxnSpPr>
          <p:nvPr/>
        </p:nvCxnSpPr>
        <p:spPr>
          <a:xfrm>
            <a:off x="1071822" y="2869749"/>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31" name="Straight Connector 30">
            <a:extLst>
              <a:ext uri="{FF2B5EF4-FFF2-40B4-BE49-F238E27FC236}">
                <a16:creationId xmlns:a16="http://schemas.microsoft.com/office/drawing/2014/main" id="{2A340D67-C02D-9B47-A284-3C8D559B982D}"/>
              </a:ext>
            </a:extLst>
          </p:cNvPr>
          <p:cNvCxnSpPr>
            <a:cxnSpLocks/>
          </p:cNvCxnSpPr>
          <p:nvPr/>
        </p:nvCxnSpPr>
        <p:spPr>
          <a:xfrm>
            <a:off x="1224222" y="3022149"/>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35" name="Straight Connector 34">
            <a:extLst>
              <a:ext uri="{FF2B5EF4-FFF2-40B4-BE49-F238E27FC236}">
                <a16:creationId xmlns:a16="http://schemas.microsoft.com/office/drawing/2014/main" id="{68D9A0B5-E162-034E-BB87-A9F5DA6C44E3}"/>
              </a:ext>
            </a:extLst>
          </p:cNvPr>
          <p:cNvCxnSpPr>
            <a:cxnSpLocks/>
          </p:cNvCxnSpPr>
          <p:nvPr/>
        </p:nvCxnSpPr>
        <p:spPr>
          <a:xfrm>
            <a:off x="1211355" y="2731911"/>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36" name="Straight Connector 35">
            <a:extLst>
              <a:ext uri="{FF2B5EF4-FFF2-40B4-BE49-F238E27FC236}">
                <a16:creationId xmlns:a16="http://schemas.microsoft.com/office/drawing/2014/main" id="{26DAC539-A78B-F849-AC2D-CAFDC90FB9D3}"/>
              </a:ext>
            </a:extLst>
          </p:cNvPr>
          <p:cNvCxnSpPr>
            <a:cxnSpLocks/>
          </p:cNvCxnSpPr>
          <p:nvPr/>
        </p:nvCxnSpPr>
        <p:spPr>
          <a:xfrm>
            <a:off x="1363755" y="2884311"/>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37" name="Straight Connector 36">
            <a:extLst>
              <a:ext uri="{FF2B5EF4-FFF2-40B4-BE49-F238E27FC236}">
                <a16:creationId xmlns:a16="http://schemas.microsoft.com/office/drawing/2014/main" id="{413306D6-D077-4344-87F9-454F8A11B18A}"/>
              </a:ext>
            </a:extLst>
          </p:cNvPr>
          <p:cNvCxnSpPr>
            <a:cxnSpLocks/>
          </p:cNvCxnSpPr>
          <p:nvPr/>
        </p:nvCxnSpPr>
        <p:spPr>
          <a:xfrm>
            <a:off x="1516155" y="3036711"/>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38" name="Straight Connector 37">
            <a:extLst>
              <a:ext uri="{FF2B5EF4-FFF2-40B4-BE49-F238E27FC236}">
                <a16:creationId xmlns:a16="http://schemas.microsoft.com/office/drawing/2014/main" id="{98F31CD5-C566-344B-8B75-F7979B26DA0C}"/>
              </a:ext>
            </a:extLst>
          </p:cNvPr>
          <p:cNvCxnSpPr>
            <a:cxnSpLocks/>
          </p:cNvCxnSpPr>
          <p:nvPr/>
        </p:nvCxnSpPr>
        <p:spPr>
          <a:xfrm>
            <a:off x="1543755" y="272463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39" name="Straight Connector 38">
            <a:extLst>
              <a:ext uri="{FF2B5EF4-FFF2-40B4-BE49-F238E27FC236}">
                <a16:creationId xmlns:a16="http://schemas.microsoft.com/office/drawing/2014/main" id="{C5AA720D-21A1-6F42-B2D6-543C7FA57831}"/>
              </a:ext>
            </a:extLst>
          </p:cNvPr>
          <p:cNvCxnSpPr>
            <a:cxnSpLocks/>
          </p:cNvCxnSpPr>
          <p:nvPr/>
        </p:nvCxnSpPr>
        <p:spPr>
          <a:xfrm>
            <a:off x="1696155" y="287703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40" name="Straight Connector 39">
            <a:extLst>
              <a:ext uri="{FF2B5EF4-FFF2-40B4-BE49-F238E27FC236}">
                <a16:creationId xmlns:a16="http://schemas.microsoft.com/office/drawing/2014/main" id="{8CFBF64C-FA4E-7D40-AFF2-72AC4E422326}"/>
              </a:ext>
            </a:extLst>
          </p:cNvPr>
          <p:cNvCxnSpPr>
            <a:cxnSpLocks/>
          </p:cNvCxnSpPr>
          <p:nvPr/>
        </p:nvCxnSpPr>
        <p:spPr>
          <a:xfrm>
            <a:off x="1848555" y="302943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41" name="Straight Connector 40">
            <a:extLst>
              <a:ext uri="{FF2B5EF4-FFF2-40B4-BE49-F238E27FC236}">
                <a16:creationId xmlns:a16="http://schemas.microsoft.com/office/drawing/2014/main" id="{CF2DC469-25DF-3948-9BA6-778BF4ACADE5}"/>
              </a:ext>
            </a:extLst>
          </p:cNvPr>
          <p:cNvCxnSpPr>
            <a:cxnSpLocks/>
          </p:cNvCxnSpPr>
          <p:nvPr/>
        </p:nvCxnSpPr>
        <p:spPr>
          <a:xfrm>
            <a:off x="1824925" y="2731911"/>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42" name="Straight Connector 41">
            <a:extLst>
              <a:ext uri="{FF2B5EF4-FFF2-40B4-BE49-F238E27FC236}">
                <a16:creationId xmlns:a16="http://schemas.microsoft.com/office/drawing/2014/main" id="{8476CC3F-90F8-8544-A1CC-F07425858AA9}"/>
              </a:ext>
            </a:extLst>
          </p:cNvPr>
          <p:cNvCxnSpPr>
            <a:cxnSpLocks/>
          </p:cNvCxnSpPr>
          <p:nvPr/>
        </p:nvCxnSpPr>
        <p:spPr>
          <a:xfrm>
            <a:off x="1977325" y="2884311"/>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6B7B894F-CBAE-B345-9276-28E219E86F32}"/>
              </a:ext>
            </a:extLst>
          </p:cNvPr>
          <p:cNvCxnSpPr>
            <a:cxnSpLocks/>
          </p:cNvCxnSpPr>
          <p:nvPr/>
        </p:nvCxnSpPr>
        <p:spPr>
          <a:xfrm>
            <a:off x="2129725" y="3036711"/>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44" name="Straight Connector 43">
            <a:extLst>
              <a:ext uri="{FF2B5EF4-FFF2-40B4-BE49-F238E27FC236}">
                <a16:creationId xmlns:a16="http://schemas.microsoft.com/office/drawing/2014/main" id="{86028378-7FA5-8F4A-B989-16D5B3D561C3}"/>
              </a:ext>
            </a:extLst>
          </p:cNvPr>
          <p:cNvCxnSpPr>
            <a:cxnSpLocks/>
          </p:cNvCxnSpPr>
          <p:nvPr/>
        </p:nvCxnSpPr>
        <p:spPr>
          <a:xfrm>
            <a:off x="2157325" y="272463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949016D5-955A-6C4F-81C7-B9D1EC3AA4C9}"/>
              </a:ext>
            </a:extLst>
          </p:cNvPr>
          <p:cNvCxnSpPr>
            <a:cxnSpLocks/>
          </p:cNvCxnSpPr>
          <p:nvPr/>
        </p:nvCxnSpPr>
        <p:spPr>
          <a:xfrm>
            <a:off x="2309725" y="287703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23EC8601-7A5F-1B4E-AAAB-807A4D823809}"/>
              </a:ext>
            </a:extLst>
          </p:cNvPr>
          <p:cNvCxnSpPr>
            <a:cxnSpLocks/>
          </p:cNvCxnSpPr>
          <p:nvPr/>
        </p:nvCxnSpPr>
        <p:spPr>
          <a:xfrm>
            <a:off x="2462125" y="302943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47" name="Straight Connector 46">
            <a:extLst>
              <a:ext uri="{FF2B5EF4-FFF2-40B4-BE49-F238E27FC236}">
                <a16:creationId xmlns:a16="http://schemas.microsoft.com/office/drawing/2014/main" id="{318214EA-0A74-4C42-9328-E9EE99E20B4F}"/>
              </a:ext>
            </a:extLst>
          </p:cNvPr>
          <p:cNvCxnSpPr>
            <a:cxnSpLocks/>
          </p:cNvCxnSpPr>
          <p:nvPr/>
        </p:nvCxnSpPr>
        <p:spPr>
          <a:xfrm>
            <a:off x="2449258" y="2739192"/>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3F89D3CC-E8D6-3A46-A6AA-DA01B27CC7D1}"/>
              </a:ext>
            </a:extLst>
          </p:cNvPr>
          <p:cNvCxnSpPr>
            <a:cxnSpLocks/>
          </p:cNvCxnSpPr>
          <p:nvPr/>
        </p:nvCxnSpPr>
        <p:spPr>
          <a:xfrm>
            <a:off x="2601658" y="2891592"/>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49" name="Straight Connector 48">
            <a:extLst>
              <a:ext uri="{FF2B5EF4-FFF2-40B4-BE49-F238E27FC236}">
                <a16:creationId xmlns:a16="http://schemas.microsoft.com/office/drawing/2014/main" id="{BDABF421-194A-F640-9B07-CAA6DC16747A}"/>
              </a:ext>
            </a:extLst>
          </p:cNvPr>
          <p:cNvCxnSpPr>
            <a:cxnSpLocks/>
          </p:cNvCxnSpPr>
          <p:nvPr/>
        </p:nvCxnSpPr>
        <p:spPr>
          <a:xfrm>
            <a:off x="2754058" y="3043992"/>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50" name="Straight Connector 49">
            <a:extLst>
              <a:ext uri="{FF2B5EF4-FFF2-40B4-BE49-F238E27FC236}">
                <a16:creationId xmlns:a16="http://schemas.microsoft.com/office/drawing/2014/main" id="{35B52640-C672-2444-B082-EFC7D58461D9}"/>
              </a:ext>
            </a:extLst>
          </p:cNvPr>
          <p:cNvCxnSpPr>
            <a:cxnSpLocks/>
          </p:cNvCxnSpPr>
          <p:nvPr/>
        </p:nvCxnSpPr>
        <p:spPr>
          <a:xfrm>
            <a:off x="2736503" y="274320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994F1638-0BDF-0047-9768-22647F2CC6C2}"/>
              </a:ext>
            </a:extLst>
          </p:cNvPr>
          <p:cNvCxnSpPr>
            <a:cxnSpLocks/>
          </p:cNvCxnSpPr>
          <p:nvPr/>
        </p:nvCxnSpPr>
        <p:spPr>
          <a:xfrm>
            <a:off x="2888903" y="289560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52" name="Straight Connector 51">
            <a:extLst>
              <a:ext uri="{FF2B5EF4-FFF2-40B4-BE49-F238E27FC236}">
                <a16:creationId xmlns:a16="http://schemas.microsoft.com/office/drawing/2014/main" id="{DBA2CF4F-90D1-A347-9974-511B88D50329}"/>
              </a:ext>
            </a:extLst>
          </p:cNvPr>
          <p:cNvCxnSpPr>
            <a:cxnSpLocks/>
          </p:cNvCxnSpPr>
          <p:nvPr/>
        </p:nvCxnSpPr>
        <p:spPr>
          <a:xfrm>
            <a:off x="3041303" y="3048000"/>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53" name="Straight Connector 52">
            <a:extLst>
              <a:ext uri="{FF2B5EF4-FFF2-40B4-BE49-F238E27FC236}">
                <a16:creationId xmlns:a16="http://schemas.microsoft.com/office/drawing/2014/main" id="{90F18AC2-B2AD-0E41-AB50-ADCAB0EDA18D}"/>
              </a:ext>
            </a:extLst>
          </p:cNvPr>
          <p:cNvCxnSpPr>
            <a:cxnSpLocks/>
          </p:cNvCxnSpPr>
          <p:nvPr/>
        </p:nvCxnSpPr>
        <p:spPr>
          <a:xfrm>
            <a:off x="3150748" y="2873757"/>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54" name="Straight Connector 53">
            <a:extLst>
              <a:ext uri="{FF2B5EF4-FFF2-40B4-BE49-F238E27FC236}">
                <a16:creationId xmlns:a16="http://schemas.microsoft.com/office/drawing/2014/main" id="{53D54BC9-D017-204D-A388-7A1B569CB7FE}"/>
              </a:ext>
            </a:extLst>
          </p:cNvPr>
          <p:cNvCxnSpPr>
            <a:cxnSpLocks/>
          </p:cNvCxnSpPr>
          <p:nvPr/>
        </p:nvCxnSpPr>
        <p:spPr>
          <a:xfrm>
            <a:off x="3303148" y="3026157"/>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55" name="Straight Connector 54">
            <a:extLst>
              <a:ext uri="{FF2B5EF4-FFF2-40B4-BE49-F238E27FC236}">
                <a16:creationId xmlns:a16="http://schemas.microsoft.com/office/drawing/2014/main" id="{09DDD37C-A5F4-104F-BBE9-C08092D11418}"/>
              </a:ext>
            </a:extLst>
          </p:cNvPr>
          <p:cNvCxnSpPr>
            <a:cxnSpLocks/>
          </p:cNvCxnSpPr>
          <p:nvPr/>
        </p:nvCxnSpPr>
        <p:spPr>
          <a:xfrm>
            <a:off x="3290281" y="2735919"/>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56" name="Straight Connector 55">
            <a:extLst>
              <a:ext uri="{FF2B5EF4-FFF2-40B4-BE49-F238E27FC236}">
                <a16:creationId xmlns:a16="http://schemas.microsoft.com/office/drawing/2014/main" id="{A1FBDC31-33C5-7B43-AC77-6AC76F4539CB}"/>
              </a:ext>
            </a:extLst>
          </p:cNvPr>
          <p:cNvCxnSpPr>
            <a:cxnSpLocks/>
          </p:cNvCxnSpPr>
          <p:nvPr/>
        </p:nvCxnSpPr>
        <p:spPr>
          <a:xfrm>
            <a:off x="3442681" y="2888319"/>
            <a:ext cx="180000" cy="0"/>
          </a:xfrm>
          <a:prstGeom prst="line">
            <a:avLst/>
          </a:prstGeom>
        </p:spPr>
        <p:style>
          <a:lnRef idx="2">
            <a:schemeClr val="dk1"/>
          </a:lnRef>
          <a:fillRef idx="0">
            <a:schemeClr val="dk1"/>
          </a:fillRef>
          <a:effectRef idx="1">
            <a:schemeClr val="dk1"/>
          </a:effectRef>
          <a:fontRef idx="minor">
            <a:schemeClr val="tx1"/>
          </a:fontRef>
        </p:style>
      </p:cxnSp>
      <p:cxnSp>
        <p:nvCxnSpPr>
          <p:cNvPr id="58" name="Straight Connector 57">
            <a:extLst>
              <a:ext uri="{FF2B5EF4-FFF2-40B4-BE49-F238E27FC236}">
                <a16:creationId xmlns:a16="http://schemas.microsoft.com/office/drawing/2014/main" id="{F210DC03-5C6A-1747-A75C-E6FE049F723B}"/>
              </a:ext>
            </a:extLst>
          </p:cNvPr>
          <p:cNvCxnSpPr>
            <a:cxnSpLocks/>
          </p:cNvCxnSpPr>
          <p:nvPr/>
        </p:nvCxnSpPr>
        <p:spPr>
          <a:xfrm>
            <a:off x="3041303" y="2728638"/>
            <a:ext cx="180000"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5918448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1615827"/>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Implications for metagenomic assembly</a:t>
            </a:r>
          </a:p>
          <a:p>
            <a:pPr marL="284400" indent="-284400">
              <a:spcAft>
                <a:spcPts val="2400"/>
              </a:spcAft>
              <a:buFont typeface="Arial"/>
              <a:buChar char="•"/>
            </a:pPr>
            <a:r>
              <a:rPr lang="en-US" sz="2600" dirty="0">
                <a:latin typeface="Arial"/>
                <a:cs typeface="Arial"/>
              </a:rPr>
              <a:t>Long reads can span the repeated sequence to eliminate ambiguities</a:t>
            </a:r>
          </a:p>
        </p:txBody>
      </p:sp>
      <p:sp>
        <p:nvSpPr>
          <p:cNvPr id="3" name="Rectangle 2">
            <a:extLst>
              <a:ext uri="{FF2B5EF4-FFF2-40B4-BE49-F238E27FC236}">
                <a16:creationId xmlns:a16="http://schemas.microsoft.com/office/drawing/2014/main" id="{76933E57-80C6-324B-95BF-F9DA07F17247}"/>
              </a:ext>
            </a:extLst>
          </p:cNvPr>
          <p:cNvSpPr/>
          <p:nvPr/>
        </p:nvSpPr>
        <p:spPr>
          <a:xfrm>
            <a:off x="587022" y="3104444"/>
            <a:ext cx="3138311" cy="225778"/>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D76E7F7-77B4-7345-870A-70A2FA2EAEBE}"/>
              </a:ext>
            </a:extLst>
          </p:cNvPr>
          <p:cNvSpPr/>
          <p:nvPr/>
        </p:nvSpPr>
        <p:spPr>
          <a:xfrm>
            <a:off x="1606155" y="3104444"/>
            <a:ext cx="180000" cy="225778"/>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BF60C86-A04F-DC44-8DEF-386721446429}"/>
              </a:ext>
            </a:extLst>
          </p:cNvPr>
          <p:cNvSpPr/>
          <p:nvPr/>
        </p:nvSpPr>
        <p:spPr>
          <a:xfrm>
            <a:off x="2665744" y="3104444"/>
            <a:ext cx="180000" cy="225778"/>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0328062-564D-3541-A4A5-563CB6E160B4}"/>
              </a:ext>
            </a:extLst>
          </p:cNvPr>
          <p:cNvSpPr/>
          <p:nvPr/>
        </p:nvSpPr>
        <p:spPr>
          <a:xfrm>
            <a:off x="5104623" y="3104444"/>
            <a:ext cx="3138311" cy="225778"/>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8E29713-A40B-7746-A0A2-2095196CED6F}"/>
              </a:ext>
            </a:extLst>
          </p:cNvPr>
          <p:cNvSpPr/>
          <p:nvPr/>
        </p:nvSpPr>
        <p:spPr>
          <a:xfrm>
            <a:off x="6123756" y="3104444"/>
            <a:ext cx="180000" cy="225778"/>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71C14ED-8B4A-DA40-9063-EA0BC34B34DD}"/>
              </a:ext>
            </a:extLst>
          </p:cNvPr>
          <p:cNvSpPr/>
          <p:nvPr/>
        </p:nvSpPr>
        <p:spPr>
          <a:xfrm>
            <a:off x="7183345" y="3104444"/>
            <a:ext cx="180000" cy="225778"/>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0" name="Straight Arrow Connector 9">
            <a:extLst>
              <a:ext uri="{FF2B5EF4-FFF2-40B4-BE49-F238E27FC236}">
                <a16:creationId xmlns:a16="http://schemas.microsoft.com/office/drawing/2014/main" id="{3791F515-4FAB-8244-A78A-025574263DA7}"/>
              </a:ext>
            </a:extLst>
          </p:cNvPr>
          <p:cNvCxnSpPr>
            <a:cxnSpLocks/>
          </p:cNvCxnSpPr>
          <p:nvPr/>
        </p:nvCxnSpPr>
        <p:spPr>
          <a:xfrm>
            <a:off x="3774877" y="3213173"/>
            <a:ext cx="1218889" cy="4160"/>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9ABD9B02-4F4E-3B4F-BE33-82095AF330C8}"/>
              </a:ext>
            </a:extLst>
          </p:cNvPr>
          <p:cNvSpPr txBox="1"/>
          <p:nvPr/>
        </p:nvSpPr>
        <p:spPr>
          <a:xfrm>
            <a:off x="5873355" y="3443219"/>
            <a:ext cx="2052357" cy="369332"/>
          </a:xfrm>
          <a:prstGeom prst="rect">
            <a:avLst/>
          </a:prstGeom>
          <a:noFill/>
        </p:spPr>
        <p:txBody>
          <a:bodyPr wrap="none" rtlCol="0">
            <a:spAutoFit/>
          </a:bodyPr>
          <a:lstStyle/>
          <a:p>
            <a:r>
              <a:rPr lang="en-US" dirty="0"/>
              <a:t>Long-read assembly</a:t>
            </a:r>
          </a:p>
        </p:txBody>
      </p:sp>
      <p:sp>
        <p:nvSpPr>
          <p:cNvPr id="13" name="TextBox 12">
            <a:extLst>
              <a:ext uri="{FF2B5EF4-FFF2-40B4-BE49-F238E27FC236}">
                <a16:creationId xmlns:a16="http://schemas.microsoft.com/office/drawing/2014/main" id="{B4AAE5A4-182B-FD43-AE6A-49D13095EB6D}"/>
              </a:ext>
            </a:extLst>
          </p:cNvPr>
          <p:cNvSpPr txBox="1"/>
          <p:nvPr/>
        </p:nvSpPr>
        <p:spPr>
          <a:xfrm>
            <a:off x="1377244" y="3928641"/>
            <a:ext cx="1819281" cy="369332"/>
          </a:xfrm>
          <a:prstGeom prst="rect">
            <a:avLst/>
          </a:prstGeom>
          <a:noFill/>
        </p:spPr>
        <p:txBody>
          <a:bodyPr wrap="none" rtlCol="0">
            <a:spAutoFit/>
          </a:bodyPr>
          <a:lstStyle/>
          <a:p>
            <a:r>
              <a:rPr lang="en-US" dirty="0"/>
              <a:t>Repeated regions</a:t>
            </a:r>
          </a:p>
        </p:txBody>
      </p:sp>
      <p:cxnSp>
        <p:nvCxnSpPr>
          <p:cNvPr id="14" name="Straight Arrow Connector 13">
            <a:extLst>
              <a:ext uri="{FF2B5EF4-FFF2-40B4-BE49-F238E27FC236}">
                <a16:creationId xmlns:a16="http://schemas.microsoft.com/office/drawing/2014/main" id="{9E073280-FF91-0B47-BF38-91893AA1D3ED}"/>
              </a:ext>
            </a:extLst>
          </p:cNvPr>
          <p:cNvCxnSpPr>
            <a:cxnSpLocks/>
          </p:cNvCxnSpPr>
          <p:nvPr/>
        </p:nvCxnSpPr>
        <p:spPr>
          <a:xfrm flipH="1" flipV="1">
            <a:off x="1696155" y="3444136"/>
            <a:ext cx="460023" cy="484505"/>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75248BCC-5129-4743-9B82-28687F826475}"/>
              </a:ext>
            </a:extLst>
          </p:cNvPr>
          <p:cNvCxnSpPr>
            <a:cxnSpLocks/>
          </p:cNvCxnSpPr>
          <p:nvPr/>
        </p:nvCxnSpPr>
        <p:spPr>
          <a:xfrm flipV="1">
            <a:off x="2295721" y="3443219"/>
            <a:ext cx="460023" cy="484505"/>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8CDF5A0D-6ACA-8A4C-B7CF-7F6ACC43E0D6}"/>
              </a:ext>
            </a:extLst>
          </p:cNvPr>
          <p:cNvCxnSpPr>
            <a:cxnSpLocks/>
          </p:cNvCxnSpPr>
          <p:nvPr/>
        </p:nvCxnSpPr>
        <p:spPr>
          <a:xfrm>
            <a:off x="652718" y="2668185"/>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17" name="Straight Connector 16">
            <a:extLst>
              <a:ext uri="{FF2B5EF4-FFF2-40B4-BE49-F238E27FC236}">
                <a16:creationId xmlns:a16="http://schemas.microsoft.com/office/drawing/2014/main" id="{9A43A817-60F6-1048-8423-43F8795CE53B}"/>
              </a:ext>
            </a:extLst>
          </p:cNvPr>
          <p:cNvCxnSpPr>
            <a:cxnSpLocks/>
          </p:cNvCxnSpPr>
          <p:nvPr/>
        </p:nvCxnSpPr>
        <p:spPr>
          <a:xfrm>
            <a:off x="850452" y="2820585"/>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96214E84-E900-3447-BEB2-B405E919EAA1}"/>
              </a:ext>
            </a:extLst>
          </p:cNvPr>
          <p:cNvCxnSpPr>
            <a:cxnSpLocks/>
          </p:cNvCxnSpPr>
          <p:nvPr/>
        </p:nvCxnSpPr>
        <p:spPr>
          <a:xfrm>
            <a:off x="1395630" y="2995563"/>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19" name="Straight Connector 18">
            <a:extLst>
              <a:ext uri="{FF2B5EF4-FFF2-40B4-BE49-F238E27FC236}">
                <a16:creationId xmlns:a16="http://schemas.microsoft.com/office/drawing/2014/main" id="{4DC578FC-69A9-D845-A921-BAEB33FEBF28}"/>
              </a:ext>
            </a:extLst>
          </p:cNvPr>
          <p:cNvCxnSpPr>
            <a:cxnSpLocks/>
          </p:cNvCxnSpPr>
          <p:nvPr/>
        </p:nvCxnSpPr>
        <p:spPr>
          <a:xfrm>
            <a:off x="2097987" y="2666548"/>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2CA96455-7AE7-6541-A77F-9A1184290A9B}"/>
              </a:ext>
            </a:extLst>
          </p:cNvPr>
          <p:cNvCxnSpPr>
            <a:cxnSpLocks/>
          </p:cNvCxnSpPr>
          <p:nvPr/>
        </p:nvCxnSpPr>
        <p:spPr>
          <a:xfrm>
            <a:off x="2295721" y="2818948"/>
            <a:ext cx="1350000"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0511859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2477601"/>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Implications for metagenomic assembly</a:t>
            </a:r>
          </a:p>
          <a:p>
            <a:pPr marL="284400" indent="-284400">
              <a:spcAft>
                <a:spcPts val="2400"/>
              </a:spcAft>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pic>
        <p:nvPicPr>
          <p:cNvPr id="3" name="Picture 2">
            <a:extLst>
              <a:ext uri="{FF2B5EF4-FFF2-40B4-BE49-F238E27FC236}">
                <a16:creationId xmlns:a16="http://schemas.microsoft.com/office/drawing/2014/main" id="{1C157172-1D03-6943-B9EB-45919D5D05AC}"/>
              </a:ext>
            </a:extLst>
          </p:cNvPr>
          <p:cNvPicPr>
            <a:picLocks noChangeAspect="1"/>
          </p:cNvPicPr>
          <p:nvPr/>
        </p:nvPicPr>
        <p:blipFill rotWithShape="1">
          <a:blip r:embed="rId4"/>
          <a:srcRect l="15657" t="31548" r="20518" b="23485"/>
          <a:stretch/>
        </p:blipFill>
        <p:spPr>
          <a:xfrm>
            <a:off x="1088571" y="1183342"/>
            <a:ext cx="6303022" cy="2635623"/>
          </a:xfrm>
          <a:prstGeom prst="rect">
            <a:avLst/>
          </a:prstGeom>
        </p:spPr>
      </p:pic>
      <p:sp>
        <p:nvSpPr>
          <p:cNvPr id="5" name="TextBox 4">
            <a:extLst>
              <a:ext uri="{FF2B5EF4-FFF2-40B4-BE49-F238E27FC236}">
                <a16:creationId xmlns:a16="http://schemas.microsoft.com/office/drawing/2014/main" id="{A3D65390-09E2-2142-93DF-9F895F6383C0}"/>
              </a:ext>
            </a:extLst>
          </p:cNvPr>
          <p:cNvSpPr txBox="1"/>
          <p:nvPr/>
        </p:nvSpPr>
        <p:spPr>
          <a:xfrm>
            <a:off x="1636111" y="4118310"/>
            <a:ext cx="7507889" cy="369332"/>
          </a:xfrm>
          <a:prstGeom prst="rect">
            <a:avLst/>
          </a:prstGeom>
          <a:noFill/>
        </p:spPr>
        <p:txBody>
          <a:bodyPr wrap="none" rtlCol="0">
            <a:spAutoFit/>
          </a:bodyPr>
          <a:lstStyle/>
          <a:p>
            <a:r>
              <a:rPr lang="en-US" dirty="0" err="1"/>
              <a:t>Giguere</a:t>
            </a:r>
            <a:r>
              <a:rPr lang="en-US" dirty="0"/>
              <a:t> </a:t>
            </a:r>
            <a:r>
              <a:rPr lang="en-US" i="1" dirty="0"/>
              <a:t>et al. </a:t>
            </a:r>
            <a:r>
              <a:rPr lang="en-US" dirty="0"/>
              <a:t>(2020) </a:t>
            </a:r>
            <a:r>
              <a:rPr lang="en-US" dirty="0" err="1"/>
              <a:t>bioRxiv</a:t>
            </a:r>
            <a:r>
              <a:rPr lang="en-US" dirty="0"/>
              <a:t>: </a:t>
            </a:r>
            <a:r>
              <a:rPr lang="en-CA" dirty="0" err="1"/>
              <a:t>doi</a:t>
            </a:r>
            <a:r>
              <a:rPr lang="en-CA" dirty="0"/>
              <a:t>: https://</a:t>
            </a:r>
            <a:r>
              <a:rPr lang="en-CA" dirty="0" err="1"/>
              <a:t>doi.org</a:t>
            </a:r>
            <a:r>
              <a:rPr lang="en-CA" dirty="0"/>
              <a:t>/10.1101/2020.04.08.032540</a:t>
            </a:r>
            <a:endParaRPr lang="en-US" dirty="0"/>
          </a:p>
        </p:txBody>
      </p:sp>
    </p:spTree>
    <p:extLst>
      <p:ext uri="{BB962C8B-B14F-4D97-AF65-F5344CB8AC3E}">
        <p14:creationId xmlns:p14="http://schemas.microsoft.com/office/powerpoint/2010/main" val="14969764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2477601"/>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Implications for metagenomic assembly</a:t>
            </a:r>
          </a:p>
          <a:p>
            <a:pPr marL="284400" indent="-284400">
              <a:spcAft>
                <a:spcPts val="2400"/>
              </a:spcAft>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sp>
        <p:nvSpPr>
          <p:cNvPr id="5" name="TextBox 4">
            <a:extLst>
              <a:ext uri="{FF2B5EF4-FFF2-40B4-BE49-F238E27FC236}">
                <a16:creationId xmlns:a16="http://schemas.microsoft.com/office/drawing/2014/main" id="{A3D65390-09E2-2142-93DF-9F895F6383C0}"/>
              </a:ext>
            </a:extLst>
          </p:cNvPr>
          <p:cNvSpPr txBox="1"/>
          <p:nvPr/>
        </p:nvSpPr>
        <p:spPr>
          <a:xfrm>
            <a:off x="1636111" y="4118310"/>
            <a:ext cx="7507889" cy="369332"/>
          </a:xfrm>
          <a:prstGeom prst="rect">
            <a:avLst/>
          </a:prstGeom>
          <a:noFill/>
        </p:spPr>
        <p:txBody>
          <a:bodyPr wrap="none" rtlCol="0">
            <a:spAutoFit/>
          </a:bodyPr>
          <a:lstStyle/>
          <a:p>
            <a:r>
              <a:rPr lang="en-US" dirty="0" err="1"/>
              <a:t>Giguere</a:t>
            </a:r>
            <a:r>
              <a:rPr lang="en-US" dirty="0"/>
              <a:t> </a:t>
            </a:r>
            <a:r>
              <a:rPr lang="en-US" i="1" dirty="0"/>
              <a:t>et al. </a:t>
            </a:r>
            <a:r>
              <a:rPr lang="en-US" dirty="0"/>
              <a:t>(2020) </a:t>
            </a:r>
            <a:r>
              <a:rPr lang="en-US" dirty="0" err="1"/>
              <a:t>bioRxiv</a:t>
            </a:r>
            <a:r>
              <a:rPr lang="en-US" dirty="0"/>
              <a:t>: </a:t>
            </a:r>
            <a:r>
              <a:rPr lang="en-CA" dirty="0" err="1"/>
              <a:t>doi</a:t>
            </a:r>
            <a:r>
              <a:rPr lang="en-CA" dirty="0"/>
              <a:t>: https://</a:t>
            </a:r>
            <a:r>
              <a:rPr lang="en-CA" dirty="0" err="1"/>
              <a:t>doi.org</a:t>
            </a:r>
            <a:r>
              <a:rPr lang="en-CA" dirty="0"/>
              <a:t>/10.1101/2020.04.08.032540</a:t>
            </a:r>
            <a:endParaRPr lang="en-US" dirty="0"/>
          </a:p>
        </p:txBody>
      </p:sp>
      <p:pic>
        <p:nvPicPr>
          <p:cNvPr id="6" name="Picture 5">
            <a:extLst>
              <a:ext uri="{FF2B5EF4-FFF2-40B4-BE49-F238E27FC236}">
                <a16:creationId xmlns:a16="http://schemas.microsoft.com/office/drawing/2014/main" id="{06AB7127-0D08-7045-952D-6667E7C09999}"/>
              </a:ext>
            </a:extLst>
          </p:cNvPr>
          <p:cNvPicPr>
            <a:picLocks noChangeAspect="1"/>
          </p:cNvPicPr>
          <p:nvPr/>
        </p:nvPicPr>
        <p:blipFill rotWithShape="1">
          <a:blip r:embed="rId4"/>
          <a:srcRect l="15346" t="21612" r="20932" b="17840"/>
          <a:stretch/>
        </p:blipFill>
        <p:spPr>
          <a:xfrm>
            <a:off x="1478953" y="1004047"/>
            <a:ext cx="5522258" cy="3114263"/>
          </a:xfrm>
          <a:prstGeom prst="rect">
            <a:avLst/>
          </a:prstGeom>
        </p:spPr>
      </p:pic>
    </p:spTree>
    <p:extLst>
      <p:ext uri="{BB962C8B-B14F-4D97-AF65-F5344CB8AC3E}">
        <p14:creationId xmlns:p14="http://schemas.microsoft.com/office/powerpoint/2010/main" val="18205226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2477601"/>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Implications for metagenomic assembly</a:t>
            </a:r>
          </a:p>
          <a:p>
            <a:pPr marL="284400" indent="-284400">
              <a:spcAft>
                <a:spcPts val="2400"/>
              </a:spcAft>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sp>
        <p:nvSpPr>
          <p:cNvPr id="5" name="TextBox 4">
            <a:extLst>
              <a:ext uri="{FF2B5EF4-FFF2-40B4-BE49-F238E27FC236}">
                <a16:creationId xmlns:a16="http://schemas.microsoft.com/office/drawing/2014/main" id="{A3D65390-09E2-2142-93DF-9F895F6383C0}"/>
              </a:ext>
            </a:extLst>
          </p:cNvPr>
          <p:cNvSpPr txBox="1"/>
          <p:nvPr/>
        </p:nvSpPr>
        <p:spPr>
          <a:xfrm>
            <a:off x="1636111" y="4118310"/>
            <a:ext cx="7507889" cy="369332"/>
          </a:xfrm>
          <a:prstGeom prst="rect">
            <a:avLst/>
          </a:prstGeom>
          <a:noFill/>
        </p:spPr>
        <p:txBody>
          <a:bodyPr wrap="none" rtlCol="0">
            <a:spAutoFit/>
          </a:bodyPr>
          <a:lstStyle/>
          <a:p>
            <a:r>
              <a:rPr lang="en-US" dirty="0" err="1"/>
              <a:t>Giguere</a:t>
            </a:r>
            <a:r>
              <a:rPr lang="en-US" dirty="0"/>
              <a:t> </a:t>
            </a:r>
            <a:r>
              <a:rPr lang="en-US" i="1" dirty="0"/>
              <a:t>et al. </a:t>
            </a:r>
            <a:r>
              <a:rPr lang="en-US" dirty="0"/>
              <a:t>(2020) </a:t>
            </a:r>
            <a:r>
              <a:rPr lang="en-US" dirty="0" err="1"/>
              <a:t>bioRxiv</a:t>
            </a:r>
            <a:r>
              <a:rPr lang="en-US" dirty="0"/>
              <a:t>: </a:t>
            </a:r>
            <a:r>
              <a:rPr lang="en-CA" dirty="0" err="1"/>
              <a:t>doi</a:t>
            </a:r>
            <a:r>
              <a:rPr lang="en-CA" dirty="0"/>
              <a:t>: https://</a:t>
            </a:r>
            <a:r>
              <a:rPr lang="en-CA" dirty="0" err="1"/>
              <a:t>doi.org</a:t>
            </a:r>
            <a:r>
              <a:rPr lang="en-CA" dirty="0"/>
              <a:t>/10.1101/2020.04.08.032540</a:t>
            </a:r>
            <a:endParaRPr lang="en-US" dirty="0"/>
          </a:p>
        </p:txBody>
      </p:sp>
      <p:pic>
        <p:nvPicPr>
          <p:cNvPr id="3" name="Picture 2">
            <a:extLst>
              <a:ext uri="{FF2B5EF4-FFF2-40B4-BE49-F238E27FC236}">
                <a16:creationId xmlns:a16="http://schemas.microsoft.com/office/drawing/2014/main" id="{D0FD5846-C800-554C-A2F1-F612D19AC746}"/>
              </a:ext>
            </a:extLst>
          </p:cNvPr>
          <p:cNvPicPr>
            <a:picLocks noChangeAspect="1"/>
          </p:cNvPicPr>
          <p:nvPr/>
        </p:nvPicPr>
        <p:blipFill rotWithShape="1">
          <a:blip r:embed="rId4"/>
          <a:srcRect l="31582" t="18301" r="30623" b="47162"/>
          <a:stretch/>
        </p:blipFill>
        <p:spPr>
          <a:xfrm>
            <a:off x="237231" y="1217765"/>
            <a:ext cx="4137546" cy="2243961"/>
          </a:xfrm>
          <a:prstGeom prst="rect">
            <a:avLst/>
          </a:prstGeom>
        </p:spPr>
      </p:pic>
      <p:pic>
        <p:nvPicPr>
          <p:cNvPr id="7" name="Picture 6">
            <a:extLst>
              <a:ext uri="{FF2B5EF4-FFF2-40B4-BE49-F238E27FC236}">
                <a16:creationId xmlns:a16="http://schemas.microsoft.com/office/drawing/2014/main" id="{0E6366D8-0A5E-3B46-8FCC-73E947170844}"/>
              </a:ext>
            </a:extLst>
          </p:cNvPr>
          <p:cNvPicPr>
            <a:picLocks noChangeAspect="1"/>
          </p:cNvPicPr>
          <p:nvPr/>
        </p:nvPicPr>
        <p:blipFill rotWithShape="1">
          <a:blip r:embed="rId4"/>
          <a:srcRect l="30940" t="62529" r="31096" b="5533"/>
          <a:stretch/>
        </p:blipFill>
        <p:spPr>
          <a:xfrm>
            <a:off x="4374777" y="1217765"/>
            <a:ext cx="4365812" cy="2179859"/>
          </a:xfrm>
          <a:prstGeom prst="rect">
            <a:avLst/>
          </a:prstGeom>
        </p:spPr>
      </p:pic>
    </p:spTree>
    <p:extLst>
      <p:ext uri="{BB962C8B-B14F-4D97-AF65-F5344CB8AC3E}">
        <p14:creationId xmlns:p14="http://schemas.microsoft.com/office/powerpoint/2010/main" val="2713356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2108269"/>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Other recent (unpublished) work with long-reads</a:t>
            </a:r>
          </a:p>
          <a:p>
            <a:pPr marL="284400" indent="-284400">
              <a:spcAft>
                <a:spcPts val="2400"/>
              </a:spcAft>
              <a:buFont typeface="Arial"/>
              <a:buChar char="•"/>
            </a:pPr>
            <a:r>
              <a:rPr lang="en-US" sz="2600" dirty="0">
                <a:latin typeface="Arial"/>
                <a:cs typeface="Arial"/>
              </a:rPr>
              <a:t>Along with the 13 complete genomes, we also assembled a number of plasmids</a:t>
            </a:r>
          </a:p>
        </p:txBody>
      </p:sp>
      <p:sp>
        <p:nvSpPr>
          <p:cNvPr id="2" name="Oval 1">
            <a:extLst>
              <a:ext uri="{FF2B5EF4-FFF2-40B4-BE49-F238E27FC236}">
                <a16:creationId xmlns:a16="http://schemas.microsoft.com/office/drawing/2014/main" id="{FF7607A1-EF33-E440-A5CB-F05968750AF8}"/>
              </a:ext>
            </a:extLst>
          </p:cNvPr>
          <p:cNvSpPr/>
          <p:nvPr/>
        </p:nvSpPr>
        <p:spPr>
          <a:xfrm>
            <a:off x="1832615" y="2931376"/>
            <a:ext cx="1080000" cy="1080000"/>
          </a:xfrm>
          <a:prstGeom prst="ellipse">
            <a:avLst/>
          </a:prstGeom>
          <a:solidFill>
            <a:schemeClr val="bg1">
              <a:lumMod val="5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e 2">
            <a:extLst>
              <a:ext uri="{FF2B5EF4-FFF2-40B4-BE49-F238E27FC236}">
                <a16:creationId xmlns:a16="http://schemas.microsoft.com/office/drawing/2014/main" id="{56D9C2BB-FAD9-2D4A-B1F5-9EE4DB0FCA78}"/>
              </a:ext>
            </a:extLst>
          </p:cNvPr>
          <p:cNvSpPr/>
          <p:nvPr/>
        </p:nvSpPr>
        <p:spPr>
          <a:xfrm>
            <a:off x="1832615" y="2931376"/>
            <a:ext cx="1080000" cy="1080000"/>
          </a:xfrm>
          <a:prstGeom prst="pie">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 name="Oval 4">
            <a:extLst>
              <a:ext uri="{FF2B5EF4-FFF2-40B4-BE49-F238E27FC236}">
                <a16:creationId xmlns:a16="http://schemas.microsoft.com/office/drawing/2014/main" id="{61058D9D-8913-154F-9E1B-412EDB91AA0E}"/>
              </a:ext>
            </a:extLst>
          </p:cNvPr>
          <p:cNvSpPr/>
          <p:nvPr/>
        </p:nvSpPr>
        <p:spPr>
          <a:xfrm>
            <a:off x="2012615" y="3111376"/>
            <a:ext cx="720000" cy="720000"/>
          </a:xfrm>
          <a:prstGeom prst="ellipse">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8AD9323A-81B8-4E4D-8A78-EBE86D0BFAC2}"/>
              </a:ext>
            </a:extLst>
          </p:cNvPr>
          <p:cNvSpPr/>
          <p:nvPr/>
        </p:nvSpPr>
        <p:spPr>
          <a:xfrm>
            <a:off x="5588000" y="2931376"/>
            <a:ext cx="1080000" cy="1080000"/>
          </a:xfrm>
          <a:prstGeom prst="ellipse">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Pie 6">
            <a:extLst>
              <a:ext uri="{FF2B5EF4-FFF2-40B4-BE49-F238E27FC236}">
                <a16:creationId xmlns:a16="http://schemas.microsoft.com/office/drawing/2014/main" id="{9ABA06AE-AC6A-5946-98A6-B275EBF7432A}"/>
              </a:ext>
            </a:extLst>
          </p:cNvPr>
          <p:cNvSpPr/>
          <p:nvPr/>
        </p:nvSpPr>
        <p:spPr>
          <a:xfrm>
            <a:off x="5588000" y="2931376"/>
            <a:ext cx="1080000" cy="1080000"/>
          </a:xfrm>
          <a:prstGeom prst="pie">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8" name="Oval 7">
            <a:extLst>
              <a:ext uri="{FF2B5EF4-FFF2-40B4-BE49-F238E27FC236}">
                <a16:creationId xmlns:a16="http://schemas.microsoft.com/office/drawing/2014/main" id="{49E85332-AC50-7E4C-BD19-3EC7CDC97DD6}"/>
              </a:ext>
            </a:extLst>
          </p:cNvPr>
          <p:cNvSpPr/>
          <p:nvPr/>
        </p:nvSpPr>
        <p:spPr>
          <a:xfrm>
            <a:off x="5768000" y="3111376"/>
            <a:ext cx="720000" cy="720000"/>
          </a:xfrm>
          <a:prstGeom prst="ellipse">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FB91F80-A486-9A49-9598-6003D1AF8961}"/>
              </a:ext>
            </a:extLst>
          </p:cNvPr>
          <p:cNvSpPr txBox="1"/>
          <p:nvPr/>
        </p:nvSpPr>
        <p:spPr>
          <a:xfrm>
            <a:off x="7439378" y="2931376"/>
            <a:ext cx="1123897" cy="338554"/>
          </a:xfrm>
          <a:prstGeom prst="rect">
            <a:avLst/>
          </a:prstGeom>
          <a:noFill/>
        </p:spPr>
        <p:txBody>
          <a:bodyPr wrap="none" rtlCol="0">
            <a:spAutoFit/>
          </a:bodyPr>
          <a:lstStyle/>
          <a:p>
            <a:r>
              <a:rPr lang="en-US" sz="1600" dirty="0"/>
              <a:t>AMR genes</a:t>
            </a:r>
          </a:p>
        </p:txBody>
      </p:sp>
      <p:cxnSp>
        <p:nvCxnSpPr>
          <p:cNvPr id="11" name="Straight Arrow Connector 10">
            <a:extLst>
              <a:ext uri="{FF2B5EF4-FFF2-40B4-BE49-F238E27FC236}">
                <a16:creationId xmlns:a16="http://schemas.microsoft.com/office/drawing/2014/main" id="{CFCFFE72-F2A2-CB42-8CE6-51D4818EAC29}"/>
              </a:ext>
            </a:extLst>
          </p:cNvPr>
          <p:cNvCxnSpPr>
            <a:cxnSpLocks/>
          </p:cNvCxnSpPr>
          <p:nvPr/>
        </p:nvCxnSpPr>
        <p:spPr>
          <a:xfrm flipH="1">
            <a:off x="6750756" y="3111376"/>
            <a:ext cx="688622" cy="105957"/>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F450A097-7F87-254C-A9C5-722D9E2AB489}"/>
              </a:ext>
            </a:extLst>
          </p:cNvPr>
          <p:cNvSpPr txBox="1"/>
          <p:nvPr/>
        </p:nvSpPr>
        <p:spPr>
          <a:xfrm>
            <a:off x="3574294" y="2736499"/>
            <a:ext cx="1242328" cy="584775"/>
          </a:xfrm>
          <a:prstGeom prst="rect">
            <a:avLst/>
          </a:prstGeom>
          <a:noFill/>
        </p:spPr>
        <p:txBody>
          <a:bodyPr wrap="square" rtlCol="0">
            <a:spAutoFit/>
          </a:bodyPr>
          <a:lstStyle/>
          <a:p>
            <a:r>
              <a:rPr lang="en-US" sz="1600" dirty="0"/>
              <a:t>Not included in assembly</a:t>
            </a:r>
          </a:p>
        </p:txBody>
      </p:sp>
      <p:cxnSp>
        <p:nvCxnSpPr>
          <p:cNvPr id="14" name="Straight Arrow Connector 13">
            <a:extLst>
              <a:ext uri="{FF2B5EF4-FFF2-40B4-BE49-F238E27FC236}">
                <a16:creationId xmlns:a16="http://schemas.microsoft.com/office/drawing/2014/main" id="{809B61BE-B312-4641-A15A-8B87DE6B1182}"/>
              </a:ext>
            </a:extLst>
          </p:cNvPr>
          <p:cNvCxnSpPr>
            <a:cxnSpLocks/>
          </p:cNvCxnSpPr>
          <p:nvPr/>
        </p:nvCxnSpPr>
        <p:spPr>
          <a:xfrm flipH="1">
            <a:off x="2885672" y="2975909"/>
            <a:ext cx="688622" cy="105957"/>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F090B787-1872-284B-A7E1-AAD72093F9C9}"/>
              </a:ext>
            </a:extLst>
          </p:cNvPr>
          <p:cNvSpPr txBox="1"/>
          <p:nvPr/>
        </p:nvSpPr>
        <p:spPr>
          <a:xfrm>
            <a:off x="1321943" y="4037152"/>
            <a:ext cx="2101344" cy="369332"/>
          </a:xfrm>
          <a:prstGeom prst="rect">
            <a:avLst/>
          </a:prstGeom>
          <a:noFill/>
        </p:spPr>
        <p:txBody>
          <a:bodyPr wrap="none" rtlCol="0">
            <a:spAutoFit/>
          </a:bodyPr>
          <a:lstStyle/>
          <a:p>
            <a:r>
              <a:rPr lang="en-US" dirty="0"/>
              <a:t>Short-read assembly</a:t>
            </a:r>
          </a:p>
        </p:txBody>
      </p:sp>
      <p:sp>
        <p:nvSpPr>
          <p:cNvPr id="16" name="TextBox 15">
            <a:extLst>
              <a:ext uri="{FF2B5EF4-FFF2-40B4-BE49-F238E27FC236}">
                <a16:creationId xmlns:a16="http://schemas.microsoft.com/office/drawing/2014/main" id="{648F6FD1-08A9-4942-A29C-07CF4ADF5790}"/>
              </a:ext>
            </a:extLst>
          </p:cNvPr>
          <p:cNvSpPr txBox="1"/>
          <p:nvPr/>
        </p:nvSpPr>
        <p:spPr>
          <a:xfrm>
            <a:off x="5101821" y="4037152"/>
            <a:ext cx="2052357" cy="369332"/>
          </a:xfrm>
          <a:prstGeom prst="rect">
            <a:avLst/>
          </a:prstGeom>
          <a:noFill/>
        </p:spPr>
        <p:txBody>
          <a:bodyPr wrap="none" rtlCol="0">
            <a:spAutoFit/>
          </a:bodyPr>
          <a:lstStyle/>
          <a:p>
            <a:r>
              <a:rPr lang="en-US" dirty="0"/>
              <a:t>Long-read assembly</a:t>
            </a:r>
          </a:p>
        </p:txBody>
      </p:sp>
    </p:spTree>
    <p:extLst>
      <p:ext uri="{BB962C8B-B14F-4D97-AF65-F5344CB8AC3E}">
        <p14:creationId xmlns:p14="http://schemas.microsoft.com/office/powerpoint/2010/main" val="3064969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5" name="TextBox 4"/>
          <p:cNvSpPr txBox="1"/>
          <p:nvPr/>
        </p:nvSpPr>
        <p:spPr>
          <a:xfrm>
            <a:off x="259318" y="881944"/>
            <a:ext cx="6473176" cy="2400657"/>
          </a:xfrm>
          <a:prstGeom prst="rect">
            <a:avLst/>
          </a:prstGeom>
          <a:noFill/>
        </p:spPr>
        <p:txBody>
          <a:bodyPr wrap="square" rtlCol="0">
            <a:spAutoFit/>
          </a:bodyPr>
          <a:lstStyle/>
          <a:p>
            <a:r>
              <a:rPr lang="en-US" sz="5000" b="1" dirty="0">
                <a:solidFill>
                  <a:schemeClr val="bg1"/>
                </a:solidFill>
                <a:latin typeface="Arial"/>
                <a:cs typeface="Arial Unicode MS"/>
              </a:rPr>
              <a:t>Introduction to Metagenomic Assembly</a:t>
            </a:r>
          </a:p>
        </p:txBody>
      </p:sp>
    </p:spTree>
    <p:extLst>
      <p:ext uri="{BB962C8B-B14F-4D97-AF65-F5344CB8AC3E}">
        <p14:creationId xmlns:p14="http://schemas.microsoft.com/office/powerpoint/2010/main" val="41300716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4078039"/>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Other recent (unpublished) work with long-reads</a:t>
            </a:r>
          </a:p>
          <a:p>
            <a:pPr marL="284400" indent="-284400">
              <a:spcAft>
                <a:spcPts val="2400"/>
              </a:spcAft>
              <a:buFont typeface="Arial"/>
              <a:buChar char="•"/>
            </a:pPr>
            <a:r>
              <a:rPr lang="en-US" sz="2600" dirty="0">
                <a:latin typeface="Arial"/>
                <a:cs typeface="Arial"/>
              </a:rPr>
              <a:t>Dan has recently assembled the genome of a microalgae telomere-to-telomere</a:t>
            </a:r>
          </a:p>
          <a:p>
            <a:pPr marL="284400" indent="-284400">
              <a:spcAft>
                <a:spcPts val="2400"/>
              </a:spcAft>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pic>
        <p:nvPicPr>
          <p:cNvPr id="2" name="Picture 1">
            <a:extLst>
              <a:ext uri="{FF2B5EF4-FFF2-40B4-BE49-F238E27FC236}">
                <a16:creationId xmlns:a16="http://schemas.microsoft.com/office/drawing/2014/main" id="{8B81EED3-7366-AC4C-A7AF-3EF2EC561A38}"/>
              </a:ext>
            </a:extLst>
          </p:cNvPr>
          <p:cNvPicPr>
            <a:picLocks noChangeAspect="1"/>
          </p:cNvPicPr>
          <p:nvPr/>
        </p:nvPicPr>
        <p:blipFill>
          <a:blip r:embed="rId4"/>
          <a:stretch>
            <a:fillRect/>
          </a:stretch>
        </p:blipFill>
        <p:spPr>
          <a:xfrm>
            <a:off x="6062133" y="2133600"/>
            <a:ext cx="2378148" cy="2241851"/>
          </a:xfrm>
          <a:prstGeom prst="rect">
            <a:avLst/>
          </a:prstGeom>
        </p:spPr>
      </p:pic>
      <p:sp>
        <p:nvSpPr>
          <p:cNvPr id="3" name="TextBox 2">
            <a:extLst>
              <a:ext uri="{FF2B5EF4-FFF2-40B4-BE49-F238E27FC236}">
                <a16:creationId xmlns:a16="http://schemas.microsoft.com/office/drawing/2014/main" id="{6D833B74-F27F-1842-A09B-E63C1832E733}"/>
              </a:ext>
            </a:extLst>
          </p:cNvPr>
          <p:cNvSpPr txBox="1"/>
          <p:nvPr/>
        </p:nvSpPr>
        <p:spPr>
          <a:xfrm>
            <a:off x="308635" y="4113841"/>
            <a:ext cx="5753498" cy="261610"/>
          </a:xfrm>
          <a:prstGeom prst="rect">
            <a:avLst/>
          </a:prstGeom>
          <a:noFill/>
        </p:spPr>
        <p:txBody>
          <a:bodyPr wrap="none" rtlCol="0">
            <a:spAutoFit/>
          </a:bodyPr>
          <a:lstStyle/>
          <a:p>
            <a:r>
              <a:rPr lang="en-US" sz="1100" dirty="0"/>
              <a:t>Image: https://</a:t>
            </a:r>
            <a:r>
              <a:rPr lang="en-US" sz="1100" dirty="0" err="1"/>
              <a:t>upload.wikimedia.org</a:t>
            </a:r>
            <a:r>
              <a:rPr lang="en-US" sz="1100" dirty="0"/>
              <a:t>/</a:t>
            </a:r>
            <a:r>
              <a:rPr lang="en-US" sz="1100" dirty="0" err="1"/>
              <a:t>wikipedia</a:t>
            </a:r>
            <a:r>
              <a:rPr lang="en-US" sz="1100" dirty="0"/>
              <a:t>/commons/b/bf/</a:t>
            </a:r>
            <a:r>
              <a:rPr lang="en-US" sz="1100" dirty="0" err="1"/>
              <a:t>Phaeodactylum_tricornutum.png</a:t>
            </a:r>
            <a:endParaRPr lang="en-US" sz="1100" dirty="0"/>
          </a:p>
        </p:txBody>
      </p:sp>
    </p:spTree>
    <p:extLst>
      <p:ext uri="{BB962C8B-B14F-4D97-AF65-F5344CB8AC3E}">
        <p14:creationId xmlns:p14="http://schemas.microsoft.com/office/powerpoint/2010/main" val="26783407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20229"/>
            <a:ext cx="8005704" cy="5801588"/>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Future directions and needs</a:t>
            </a:r>
          </a:p>
          <a:p>
            <a:pPr marL="284400" indent="-284400">
              <a:spcAft>
                <a:spcPts val="2400"/>
              </a:spcAft>
              <a:buFont typeface="Arial"/>
              <a:buChar char="•"/>
            </a:pPr>
            <a:r>
              <a:rPr lang="en-US" sz="2600" dirty="0">
                <a:latin typeface="Arial"/>
                <a:cs typeface="Arial"/>
              </a:rPr>
              <a:t>DNA extraction for Nanopore sequencing is laborious (phenol/chloroform extraction, spooling)</a:t>
            </a:r>
          </a:p>
          <a:p>
            <a:pPr marL="284400" indent="-284400">
              <a:spcAft>
                <a:spcPts val="2400"/>
              </a:spcAft>
              <a:buFont typeface="Arial"/>
              <a:buChar char="•"/>
            </a:pPr>
            <a:r>
              <a:rPr lang="en-US" sz="2600" dirty="0">
                <a:latin typeface="Arial"/>
                <a:cs typeface="Arial"/>
              </a:rPr>
              <a:t>Untapped market for </a:t>
            </a:r>
            <a:r>
              <a:rPr lang="en-US" sz="2600" b="1" dirty="0">
                <a:latin typeface="Arial"/>
                <a:cs typeface="Arial"/>
              </a:rPr>
              <a:t>effective</a:t>
            </a:r>
            <a:r>
              <a:rPr lang="en-US" sz="2600" dirty="0">
                <a:latin typeface="Arial"/>
                <a:cs typeface="Arial"/>
              </a:rPr>
              <a:t> DNA extraction kits</a:t>
            </a:r>
          </a:p>
          <a:p>
            <a:pPr marL="284400" indent="-284400">
              <a:spcAft>
                <a:spcPts val="2400"/>
              </a:spcAft>
              <a:buFont typeface="Arial"/>
              <a:buChar char="•"/>
            </a:pPr>
            <a:r>
              <a:rPr lang="en-US" sz="2600" dirty="0">
                <a:latin typeface="Arial"/>
                <a:cs typeface="Arial"/>
              </a:rPr>
              <a:t>Over the next few years, long-read sequencing will be the norm, and very little competition in the market (</a:t>
            </a:r>
            <a:r>
              <a:rPr lang="en-US" sz="2600" dirty="0" err="1">
                <a:latin typeface="Arial"/>
                <a:cs typeface="Arial"/>
              </a:rPr>
              <a:t>Cirulomics</a:t>
            </a:r>
            <a:r>
              <a:rPr lang="en-US" sz="2600" dirty="0">
                <a:latin typeface="Arial"/>
                <a:cs typeface="Arial"/>
              </a:rPr>
              <a:t>, Oxford Nanopore)</a:t>
            </a:r>
          </a:p>
          <a:p>
            <a:pPr marL="284400" indent="-284400">
              <a:spcAft>
                <a:spcPts val="2400"/>
              </a:spcAft>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spTree>
    <p:extLst>
      <p:ext uri="{BB962C8B-B14F-4D97-AF65-F5344CB8AC3E}">
        <p14:creationId xmlns:p14="http://schemas.microsoft.com/office/powerpoint/2010/main" val="1017919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4693593"/>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Future directions and needs</a:t>
            </a:r>
          </a:p>
          <a:p>
            <a:pPr marL="284400" indent="-284400">
              <a:spcAft>
                <a:spcPts val="2400"/>
              </a:spcAft>
              <a:buFont typeface="Arial"/>
              <a:buChar char="•"/>
            </a:pPr>
            <a:r>
              <a:rPr lang="en-US" sz="2800" dirty="0">
                <a:latin typeface="Arial"/>
                <a:cs typeface="Arial"/>
              </a:rPr>
              <a:t>Needs in a kit:</a:t>
            </a:r>
          </a:p>
          <a:p>
            <a:pPr marL="741600" lvl="1" indent="-284400">
              <a:spcAft>
                <a:spcPts val="2400"/>
              </a:spcAft>
              <a:buFont typeface="Arial"/>
              <a:buChar char="•"/>
            </a:pPr>
            <a:r>
              <a:rPr lang="en-US" sz="2800" dirty="0">
                <a:latin typeface="Arial"/>
                <a:cs typeface="Arial"/>
              </a:rPr>
              <a:t>Read length</a:t>
            </a:r>
          </a:p>
          <a:p>
            <a:pPr marL="741600" lvl="1" indent="-284400">
              <a:spcAft>
                <a:spcPts val="2400"/>
              </a:spcAft>
              <a:buFont typeface="Arial"/>
              <a:buChar char="•"/>
            </a:pPr>
            <a:r>
              <a:rPr lang="en-US" sz="2800" dirty="0">
                <a:latin typeface="Arial"/>
                <a:cs typeface="Arial"/>
              </a:rPr>
              <a:t>Able to lyse </a:t>
            </a:r>
            <a:r>
              <a:rPr lang="en-US" sz="2800" b="1" dirty="0">
                <a:latin typeface="Arial"/>
                <a:cs typeface="Arial"/>
              </a:rPr>
              <a:t>all</a:t>
            </a:r>
            <a:r>
              <a:rPr lang="en-US" sz="2800" dirty="0">
                <a:latin typeface="Arial"/>
                <a:cs typeface="Arial"/>
              </a:rPr>
              <a:t> bacteria</a:t>
            </a:r>
          </a:p>
          <a:p>
            <a:pPr marL="741600" lvl="1" indent="-284400">
              <a:spcAft>
                <a:spcPts val="2400"/>
              </a:spcAft>
              <a:buFont typeface="Arial"/>
              <a:buChar char="•"/>
            </a:pPr>
            <a:r>
              <a:rPr lang="en-US" sz="2800" dirty="0">
                <a:latin typeface="Arial"/>
                <a:cs typeface="Arial"/>
              </a:rPr>
              <a:t>Usable for human stool samples</a:t>
            </a:r>
          </a:p>
          <a:p>
            <a:endParaRPr lang="en-US" sz="6000" b="1" dirty="0">
              <a:solidFill>
                <a:srgbClr val="807F83"/>
              </a:solidFill>
              <a:latin typeface="Arial"/>
              <a:cs typeface="Arial Unicode MS"/>
            </a:endParaRPr>
          </a:p>
        </p:txBody>
      </p:sp>
    </p:spTree>
    <p:extLst>
      <p:ext uri="{BB962C8B-B14F-4D97-AF65-F5344CB8AC3E}">
        <p14:creationId xmlns:p14="http://schemas.microsoft.com/office/powerpoint/2010/main" val="32461907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5" name="TextBox 4"/>
          <p:cNvSpPr txBox="1"/>
          <p:nvPr/>
        </p:nvSpPr>
        <p:spPr>
          <a:xfrm>
            <a:off x="259318" y="881944"/>
            <a:ext cx="6473176" cy="861774"/>
          </a:xfrm>
          <a:prstGeom prst="rect">
            <a:avLst/>
          </a:prstGeom>
          <a:noFill/>
        </p:spPr>
        <p:txBody>
          <a:bodyPr wrap="square" rtlCol="0">
            <a:spAutoFit/>
          </a:bodyPr>
          <a:lstStyle/>
          <a:p>
            <a:r>
              <a:rPr lang="en-US" sz="5000" b="1" dirty="0">
                <a:solidFill>
                  <a:schemeClr val="bg1"/>
                </a:solidFill>
                <a:latin typeface="Arial"/>
                <a:cs typeface="Arial Unicode MS"/>
              </a:rPr>
              <a:t>Closing Remarks</a:t>
            </a:r>
          </a:p>
        </p:txBody>
      </p:sp>
    </p:spTree>
    <p:extLst>
      <p:ext uri="{BB962C8B-B14F-4D97-AF65-F5344CB8AC3E}">
        <p14:creationId xmlns:p14="http://schemas.microsoft.com/office/powerpoint/2010/main" val="131759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4939814"/>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In summary…</a:t>
            </a:r>
          </a:p>
          <a:p>
            <a:pPr marL="284400" indent="-284400">
              <a:spcAft>
                <a:spcPts val="2400"/>
              </a:spcAft>
              <a:buFont typeface="Arial"/>
              <a:buChar char="•"/>
            </a:pPr>
            <a:r>
              <a:rPr lang="en-US" sz="2800" dirty="0">
                <a:latin typeface="Arial"/>
                <a:cs typeface="Arial"/>
              </a:rPr>
              <a:t>Metagenomic assembly offers far more insight into the composition of a community than 16S sequencing or read-based analyses</a:t>
            </a:r>
          </a:p>
          <a:p>
            <a:pPr marL="284400" indent="-284400">
              <a:spcAft>
                <a:spcPts val="2400"/>
              </a:spcAft>
              <a:buFont typeface="Arial"/>
              <a:buChar char="•"/>
            </a:pPr>
            <a:r>
              <a:rPr lang="en-US" sz="2800" dirty="0">
                <a:latin typeface="Arial"/>
                <a:cs typeface="Arial"/>
              </a:rPr>
              <a:t>Nanopore and PacBio long-read sequencing are rapidly advancing and creating a market need for effective reagents</a:t>
            </a:r>
          </a:p>
          <a:p>
            <a:endParaRPr lang="en-US" sz="6000" b="1" dirty="0">
              <a:solidFill>
                <a:srgbClr val="807F83"/>
              </a:solidFill>
              <a:latin typeface="Arial"/>
              <a:cs typeface="Arial Unicode MS"/>
            </a:endParaRPr>
          </a:p>
        </p:txBody>
      </p:sp>
    </p:spTree>
    <p:extLst>
      <p:ext uri="{BB962C8B-B14F-4D97-AF65-F5344CB8AC3E}">
        <p14:creationId xmlns:p14="http://schemas.microsoft.com/office/powerpoint/2010/main" val="28783228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3" y="0"/>
            <a:ext cx="9130473" cy="5143500"/>
          </a:xfrm>
          <a:prstGeom prst="rect">
            <a:avLst/>
          </a:prstGeom>
        </p:spPr>
      </p:pic>
      <p:sp>
        <p:nvSpPr>
          <p:cNvPr id="5" name="TextBox 4"/>
          <p:cNvSpPr txBox="1"/>
          <p:nvPr/>
        </p:nvSpPr>
        <p:spPr>
          <a:xfrm>
            <a:off x="259318" y="881944"/>
            <a:ext cx="8579882" cy="861774"/>
          </a:xfrm>
          <a:prstGeom prst="rect">
            <a:avLst/>
          </a:prstGeom>
          <a:noFill/>
        </p:spPr>
        <p:txBody>
          <a:bodyPr wrap="square" rtlCol="0">
            <a:spAutoFit/>
          </a:bodyPr>
          <a:lstStyle/>
          <a:p>
            <a:pPr algn="ctr"/>
            <a:r>
              <a:rPr lang="en-US" sz="5000" b="1" dirty="0">
                <a:solidFill>
                  <a:schemeClr val="bg1"/>
                </a:solidFill>
                <a:latin typeface="Arial"/>
                <a:cs typeface="Arial Unicode MS"/>
              </a:rPr>
              <a:t>Thank you!</a:t>
            </a:r>
          </a:p>
        </p:txBody>
      </p:sp>
    </p:spTree>
    <p:extLst>
      <p:ext uri="{BB962C8B-B14F-4D97-AF65-F5344CB8AC3E}">
        <p14:creationId xmlns:p14="http://schemas.microsoft.com/office/powerpoint/2010/main" val="411818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cxnSp>
        <p:nvCxnSpPr>
          <p:cNvPr id="15" name="Curved Connector 14">
            <a:extLst>
              <a:ext uri="{FF2B5EF4-FFF2-40B4-BE49-F238E27FC236}">
                <a16:creationId xmlns:a16="http://schemas.microsoft.com/office/drawing/2014/main" id="{23C644BB-1C01-3940-8791-D06767352591}"/>
              </a:ext>
            </a:extLst>
          </p:cNvPr>
          <p:cNvCxnSpPr/>
          <p:nvPr/>
        </p:nvCxnSpPr>
        <p:spPr>
          <a:xfrm rot="5400000">
            <a:off x="856584" y="319858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17" name="Curved Connector 16">
            <a:extLst>
              <a:ext uri="{FF2B5EF4-FFF2-40B4-BE49-F238E27FC236}">
                <a16:creationId xmlns:a16="http://schemas.microsoft.com/office/drawing/2014/main" id="{4660A419-AA8F-634C-99CF-05B625282FB5}"/>
              </a:ext>
            </a:extLst>
          </p:cNvPr>
          <p:cNvCxnSpPr/>
          <p:nvPr/>
        </p:nvCxnSpPr>
        <p:spPr>
          <a:xfrm rot="5400000">
            <a:off x="1054858" y="3221452"/>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18" name="Curved Connector 17">
            <a:extLst>
              <a:ext uri="{FF2B5EF4-FFF2-40B4-BE49-F238E27FC236}">
                <a16:creationId xmlns:a16="http://schemas.microsoft.com/office/drawing/2014/main" id="{CE2351EC-DE68-A943-A964-52017624A177}"/>
              </a:ext>
            </a:extLst>
          </p:cNvPr>
          <p:cNvCxnSpPr/>
          <p:nvPr/>
        </p:nvCxnSpPr>
        <p:spPr>
          <a:xfrm rot="5400000">
            <a:off x="1235640" y="319858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19" name="Curved Connector 18">
            <a:extLst>
              <a:ext uri="{FF2B5EF4-FFF2-40B4-BE49-F238E27FC236}">
                <a16:creationId xmlns:a16="http://schemas.microsoft.com/office/drawing/2014/main" id="{6BBD3BAA-B4A5-394A-BF24-A6E7142186C0}"/>
              </a:ext>
            </a:extLst>
          </p:cNvPr>
          <p:cNvCxnSpPr>
            <a:cxnSpLocks/>
          </p:cNvCxnSpPr>
          <p:nvPr/>
        </p:nvCxnSpPr>
        <p:spPr>
          <a:xfrm rot="5400000">
            <a:off x="931717" y="2970893"/>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20" name="Curved Connector 19">
            <a:extLst>
              <a:ext uri="{FF2B5EF4-FFF2-40B4-BE49-F238E27FC236}">
                <a16:creationId xmlns:a16="http://schemas.microsoft.com/office/drawing/2014/main" id="{2D21E869-9A6B-1E45-BA94-63855EAC1CEE}"/>
              </a:ext>
            </a:extLst>
          </p:cNvPr>
          <p:cNvCxnSpPr>
            <a:cxnSpLocks/>
          </p:cNvCxnSpPr>
          <p:nvPr/>
        </p:nvCxnSpPr>
        <p:spPr>
          <a:xfrm rot="5400000">
            <a:off x="1124854" y="2970892"/>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21" name="Curved Connector 20">
            <a:extLst>
              <a:ext uri="{FF2B5EF4-FFF2-40B4-BE49-F238E27FC236}">
                <a16:creationId xmlns:a16="http://schemas.microsoft.com/office/drawing/2014/main" id="{3B27BC61-FB9A-3348-AE40-AE25D2537402}"/>
              </a:ext>
            </a:extLst>
          </p:cNvPr>
          <p:cNvCxnSpPr>
            <a:cxnSpLocks/>
          </p:cNvCxnSpPr>
          <p:nvPr/>
        </p:nvCxnSpPr>
        <p:spPr>
          <a:xfrm rot="5400000">
            <a:off x="1275981" y="2984793"/>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sp>
        <p:nvSpPr>
          <p:cNvPr id="4" name="TextBox 3"/>
          <p:cNvSpPr txBox="1"/>
          <p:nvPr/>
        </p:nvSpPr>
        <p:spPr>
          <a:xfrm>
            <a:off x="237230" y="430388"/>
            <a:ext cx="8006400" cy="2200602"/>
          </a:xfrm>
          <a:prstGeom prst="rect">
            <a:avLst/>
          </a:prstGeom>
          <a:noFill/>
        </p:spPr>
        <p:txBody>
          <a:bodyPr wrap="square" rtlCol="0">
            <a:spAutoFit/>
          </a:bodyPr>
          <a:lstStyle/>
          <a:p>
            <a:pPr>
              <a:spcAft>
                <a:spcPts val="1200"/>
              </a:spcAft>
            </a:pPr>
            <a:r>
              <a:rPr lang="en-US" sz="4000" b="1" dirty="0">
                <a:solidFill>
                  <a:srgbClr val="3B1B70"/>
                </a:solidFill>
                <a:latin typeface="Arial"/>
                <a:cs typeface="Arial Unicode MS"/>
              </a:rPr>
              <a:t>Goal of metagenomic assembly</a:t>
            </a:r>
          </a:p>
          <a:p>
            <a:pPr marL="284400" indent="-284400">
              <a:spcAft>
                <a:spcPts val="1800"/>
              </a:spcAft>
              <a:buSzPct val="75000"/>
              <a:buFont typeface="Arial"/>
              <a:buChar char="•"/>
            </a:pPr>
            <a:r>
              <a:rPr lang="en-US" sz="2400" dirty="0">
                <a:latin typeface="Arial"/>
                <a:cs typeface="Arial"/>
              </a:rPr>
              <a:t>Reconstruct bacterial genomes from a mixed population of bacteria (e.g. human gut)</a:t>
            </a:r>
          </a:p>
          <a:p>
            <a:pPr marL="284400" indent="-284400">
              <a:spcAft>
                <a:spcPts val="1800"/>
              </a:spcAft>
              <a:buSzPct val="75000"/>
              <a:buFont typeface="Arial"/>
              <a:buChar char="•"/>
            </a:pPr>
            <a:r>
              <a:rPr lang="en-US" sz="2400" dirty="0">
                <a:latin typeface="Arial"/>
                <a:cs typeface="Arial"/>
              </a:rPr>
              <a:t>Difficulty scales with complexity of community</a:t>
            </a:r>
          </a:p>
        </p:txBody>
      </p:sp>
      <p:sp>
        <p:nvSpPr>
          <p:cNvPr id="6" name="Donut 5">
            <a:extLst>
              <a:ext uri="{FF2B5EF4-FFF2-40B4-BE49-F238E27FC236}">
                <a16:creationId xmlns:a16="http://schemas.microsoft.com/office/drawing/2014/main" id="{A030F67F-FA51-5E4D-9F9C-F9B206B2D09C}"/>
              </a:ext>
            </a:extLst>
          </p:cNvPr>
          <p:cNvSpPr/>
          <p:nvPr/>
        </p:nvSpPr>
        <p:spPr>
          <a:xfrm>
            <a:off x="5448447" y="3218330"/>
            <a:ext cx="430247" cy="412377"/>
          </a:xfrm>
          <a:prstGeom prst="donut">
            <a:avLst/>
          </a:prstGeom>
          <a:solidFill>
            <a:srgbClr val="7030A0"/>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ndParaRPr>
          </a:p>
        </p:txBody>
      </p:sp>
      <p:sp>
        <p:nvSpPr>
          <p:cNvPr id="12" name="Donut 11">
            <a:extLst>
              <a:ext uri="{FF2B5EF4-FFF2-40B4-BE49-F238E27FC236}">
                <a16:creationId xmlns:a16="http://schemas.microsoft.com/office/drawing/2014/main" id="{D1AE36B4-4C10-9C40-84BC-7E9B1ECAFE32}"/>
              </a:ext>
            </a:extLst>
          </p:cNvPr>
          <p:cNvSpPr/>
          <p:nvPr/>
        </p:nvSpPr>
        <p:spPr>
          <a:xfrm>
            <a:off x="5996285" y="3218330"/>
            <a:ext cx="430247" cy="412377"/>
          </a:xfrm>
          <a:prstGeom prst="donut">
            <a:avLst/>
          </a:prstGeom>
          <a:solidFill>
            <a:srgbClr val="FF0000"/>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ndParaRPr>
          </a:p>
        </p:txBody>
      </p:sp>
      <p:sp>
        <p:nvSpPr>
          <p:cNvPr id="13" name="Donut 12">
            <a:extLst>
              <a:ext uri="{FF2B5EF4-FFF2-40B4-BE49-F238E27FC236}">
                <a16:creationId xmlns:a16="http://schemas.microsoft.com/office/drawing/2014/main" id="{14136851-746D-CC47-B0E8-355D856ACBC5}"/>
              </a:ext>
            </a:extLst>
          </p:cNvPr>
          <p:cNvSpPr/>
          <p:nvPr/>
        </p:nvSpPr>
        <p:spPr>
          <a:xfrm>
            <a:off x="6544123" y="3209365"/>
            <a:ext cx="430247" cy="412377"/>
          </a:xfrm>
          <a:prstGeom prst="donut">
            <a:avLst/>
          </a:prstGeom>
          <a:solidFill>
            <a:srgbClr val="0070C0"/>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ndParaRPr>
          </a:p>
        </p:txBody>
      </p:sp>
      <p:sp>
        <p:nvSpPr>
          <p:cNvPr id="14" name="Donut 13">
            <a:extLst>
              <a:ext uri="{FF2B5EF4-FFF2-40B4-BE49-F238E27FC236}">
                <a16:creationId xmlns:a16="http://schemas.microsoft.com/office/drawing/2014/main" id="{6B9FF170-83F3-DD4B-9DAA-1ECD53DDC65C}"/>
              </a:ext>
            </a:extLst>
          </p:cNvPr>
          <p:cNvSpPr/>
          <p:nvPr/>
        </p:nvSpPr>
        <p:spPr>
          <a:xfrm>
            <a:off x="7119957" y="3209366"/>
            <a:ext cx="430247" cy="412377"/>
          </a:xfrm>
          <a:prstGeom prst="donut">
            <a:avLst/>
          </a:prstGeom>
          <a:solidFill>
            <a:srgbClr val="00B050"/>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ndParaRPr>
          </a:p>
        </p:txBody>
      </p:sp>
      <p:sp>
        <p:nvSpPr>
          <p:cNvPr id="2" name="Oval 1">
            <a:extLst>
              <a:ext uri="{FF2B5EF4-FFF2-40B4-BE49-F238E27FC236}">
                <a16:creationId xmlns:a16="http://schemas.microsoft.com/office/drawing/2014/main" id="{CD2749BE-F407-D44D-87F2-8A97436CE00B}"/>
              </a:ext>
            </a:extLst>
          </p:cNvPr>
          <p:cNvSpPr/>
          <p:nvPr/>
        </p:nvSpPr>
        <p:spPr>
          <a:xfrm>
            <a:off x="753035" y="3039035"/>
            <a:ext cx="788894" cy="179295"/>
          </a:xfrm>
          <a:prstGeom prst="ellipse">
            <a:avLst/>
          </a:prstGeom>
          <a:solidFill>
            <a:srgbClr val="7030A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2" name="Curved Connector 21">
            <a:extLst>
              <a:ext uri="{FF2B5EF4-FFF2-40B4-BE49-F238E27FC236}">
                <a16:creationId xmlns:a16="http://schemas.microsoft.com/office/drawing/2014/main" id="{BDBC94B3-1DFF-C94F-A7C5-195302A1B4B9}"/>
              </a:ext>
            </a:extLst>
          </p:cNvPr>
          <p:cNvCxnSpPr/>
          <p:nvPr/>
        </p:nvCxnSpPr>
        <p:spPr>
          <a:xfrm rot="5400000">
            <a:off x="2963234" y="3506509"/>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23" name="Curved Connector 22">
            <a:extLst>
              <a:ext uri="{FF2B5EF4-FFF2-40B4-BE49-F238E27FC236}">
                <a16:creationId xmlns:a16="http://schemas.microsoft.com/office/drawing/2014/main" id="{C679FFA3-0CAB-5840-9DB9-FD4512C41701}"/>
              </a:ext>
            </a:extLst>
          </p:cNvPr>
          <p:cNvCxnSpPr/>
          <p:nvPr/>
        </p:nvCxnSpPr>
        <p:spPr>
          <a:xfrm rot="5400000">
            <a:off x="3161508" y="3529375"/>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24" name="Curved Connector 23">
            <a:extLst>
              <a:ext uri="{FF2B5EF4-FFF2-40B4-BE49-F238E27FC236}">
                <a16:creationId xmlns:a16="http://schemas.microsoft.com/office/drawing/2014/main" id="{3A59DD27-28C4-9541-BFB0-ABC144D7911D}"/>
              </a:ext>
            </a:extLst>
          </p:cNvPr>
          <p:cNvCxnSpPr/>
          <p:nvPr/>
        </p:nvCxnSpPr>
        <p:spPr>
          <a:xfrm rot="5400000">
            <a:off x="3342290" y="3506509"/>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25" name="Curved Connector 24">
            <a:extLst>
              <a:ext uri="{FF2B5EF4-FFF2-40B4-BE49-F238E27FC236}">
                <a16:creationId xmlns:a16="http://schemas.microsoft.com/office/drawing/2014/main" id="{927F0155-7911-F044-AC44-B67412ED8E29}"/>
              </a:ext>
            </a:extLst>
          </p:cNvPr>
          <p:cNvCxnSpPr>
            <a:cxnSpLocks/>
          </p:cNvCxnSpPr>
          <p:nvPr/>
        </p:nvCxnSpPr>
        <p:spPr>
          <a:xfrm rot="5400000">
            <a:off x="3038367" y="327881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26" name="Curved Connector 25">
            <a:extLst>
              <a:ext uri="{FF2B5EF4-FFF2-40B4-BE49-F238E27FC236}">
                <a16:creationId xmlns:a16="http://schemas.microsoft.com/office/drawing/2014/main" id="{F934BD77-CAF3-9249-A857-019B08EA0B4B}"/>
              </a:ext>
            </a:extLst>
          </p:cNvPr>
          <p:cNvCxnSpPr>
            <a:cxnSpLocks/>
          </p:cNvCxnSpPr>
          <p:nvPr/>
        </p:nvCxnSpPr>
        <p:spPr>
          <a:xfrm rot="5400000">
            <a:off x="3231504" y="3278815"/>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27" name="Curved Connector 26">
            <a:extLst>
              <a:ext uri="{FF2B5EF4-FFF2-40B4-BE49-F238E27FC236}">
                <a16:creationId xmlns:a16="http://schemas.microsoft.com/office/drawing/2014/main" id="{ACF7FFCE-9AD6-6B47-A28F-4486EA3BA01D}"/>
              </a:ext>
            </a:extLst>
          </p:cNvPr>
          <p:cNvCxnSpPr>
            <a:cxnSpLocks/>
          </p:cNvCxnSpPr>
          <p:nvPr/>
        </p:nvCxnSpPr>
        <p:spPr>
          <a:xfrm rot="5400000">
            <a:off x="3382631" y="329271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sp>
        <p:nvSpPr>
          <p:cNvPr id="28" name="Oval 27">
            <a:extLst>
              <a:ext uri="{FF2B5EF4-FFF2-40B4-BE49-F238E27FC236}">
                <a16:creationId xmlns:a16="http://schemas.microsoft.com/office/drawing/2014/main" id="{DC9595BF-288F-1D4A-B0AD-FC741235BDDB}"/>
              </a:ext>
            </a:extLst>
          </p:cNvPr>
          <p:cNvSpPr/>
          <p:nvPr/>
        </p:nvSpPr>
        <p:spPr>
          <a:xfrm>
            <a:off x="2859685" y="3346958"/>
            <a:ext cx="788894" cy="179295"/>
          </a:xfrm>
          <a:prstGeom prst="ellipse">
            <a:avLst/>
          </a:prstGeom>
          <a:solidFill>
            <a:srgbClr val="7030A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43" name="Curved Connector 42">
            <a:extLst>
              <a:ext uri="{FF2B5EF4-FFF2-40B4-BE49-F238E27FC236}">
                <a16:creationId xmlns:a16="http://schemas.microsoft.com/office/drawing/2014/main" id="{E8D9186E-4052-7345-9299-BB1BEA78B343}"/>
              </a:ext>
            </a:extLst>
          </p:cNvPr>
          <p:cNvCxnSpPr/>
          <p:nvPr/>
        </p:nvCxnSpPr>
        <p:spPr>
          <a:xfrm rot="5400000">
            <a:off x="1641788" y="4029081"/>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44" name="Curved Connector 43">
            <a:extLst>
              <a:ext uri="{FF2B5EF4-FFF2-40B4-BE49-F238E27FC236}">
                <a16:creationId xmlns:a16="http://schemas.microsoft.com/office/drawing/2014/main" id="{8245C57D-7688-0E45-B388-1D33A6F4401C}"/>
              </a:ext>
            </a:extLst>
          </p:cNvPr>
          <p:cNvCxnSpPr/>
          <p:nvPr/>
        </p:nvCxnSpPr>
        <p:spPr>
          <a:xfrm rot="5400000">
            <a:off x="1840062" y="405194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45" name="Curved Connector 44">
            <a:extLst>
              <a:ext uri="{FF2B5EF4-FFF2-40B4-BE49-F238E27FC236}">
                <a16:creationId xmlns:a16="http://schemas.microsoft.com/office/drawing/2014/main" id="{E9A1BD29-B40F-E243-8BC7-E6F6558FDA84}"/>
              </a:ext>
            </a:extLst>
          </p:cNvPr>
          <p:cNvCxnSpPr/>
          <p:nvPr/>
        </p:nvCxnSpPr>
        <p:spPr>
          <a:xfrm rot="5400000">
            <a:off x="2020844" y="4029081"/>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46" name="Curved Connector 45">
            <a:extLst>
              <a:ext uri="{FF2B5EF4-FFF2-40B4-BE49-F238E27FC236}">
                <a16:creationId xmlns:a16="http://schemas.microsoft.com/office/drawing/2014/main" id="{E499DD31-66A5-A644-B8C3-63DF920D0F91}"/>
              </a:ext>
            </a:extLst>
          </p:cNvPr>
          <p:cNvCxnSpPr>
            <a:cxnSpLocks/>
          </p:cNvCxnSpPr>
          <p:nvPr/>
        </p:nvCxnSpPr>
        <p:spPr>
          <a:xfrm rot="5400000">
            <a:off x="1716921" y="3801388"/>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47" name="Curved Connector 46">
            <a:extLst>
              <a:ext uri="{FF2B5EF4-FFF2-40B4-BE49-F238E27FC236}">
                <a16:creationId xmlns:a16="http://schemas.microsoft.com/office/drawing/2014/main" id="{068CF3C1-1544-664D-8E80-028CE7F33E4E}"/>
              </a:ext>
            </a:extLst>
          </p:cNvPr>
          <p:cNvCxnSpPr>
            <a:cxnSpLocks/>
          </p:cNvCxnSpPr>
          <p:nvPr/>
        </p:nvCxnSpPr>
        <p:spPr>
          <a:xfrm rot="5400000">
            <a:off x="1910058" y="380138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48" name="Curved Connector 47">
            <a:extLst>
              <a:ext uri="{FF2B5EF4-FFF2-40B4-BE49-F238E27FC236}">
                <a16:creationId xmlns:a16="http://schemas.microsoft.com/office/drawing/2014/main" id="{84E3000B-7643-C246-9BE8-EFF2678C1E8E}"/>
              </a:ext>
            </a:extLst>
          </p:cNvPr>
          <p:cNvCxnSpPr>
            <a:cxnSpLocks/>
          </p:cNvCxnSpPr>
          <p:nvPr/>
        </p:nvCxnSpPr>
        <p:spPr>
          <a:xfrm rot="5400000">
            <a:off x="2061185" y="3815288"/>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sp>
        <p:nvSpPr>
          <p:cNvPr id="49" name="Oval 48">
            <a:extLst>
              <a:ext uri="{FF2B5EF4-FFF2-40B4-BE49-F238E27FC236}">
                <a16:creationId xmlns:a16="http://schemas.microsoft.com/office/drawing/2014/main" id="{C810012D-8923-DC47-944D-E0FA16C4AACF}"/>
              </a:ext>
            </a:extLst>
          </p:cNvPr>
          <p:cNvSpPr/>
          <p:nvPr/>
        </p:nvSpPr>
        <p:spPr>
          <a:xfrm>
            <a:off x="1538239" y="3869530"/>
            <a:ext cx="788894" cy="179295"/>
          </a:xfrm>
          <a:prstGeom prst="ellipse">
            <a:avLst/>
          </a:prstGeom>
          <a:solidFill>
            <a:srgbClr val="7030A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0" name="Curved Connector 49">
            <a:extLst>
              <a:ext uri="{FF2B5EF4-FFF2-40B4-BE49-F238E27FC236}">
                <a16:creationId xmlns:a16="http://schemas.microsoft.com/office/drawing/2014/main" id="{AEB6F0A0-33AA-9D44-BEE5-345CE1951232}"/>
              </a:ext>
            </a:extLst>
          </p:cNvPr>
          <p:cNvCxnSpPr/>
          <p:nvPr/>
        </p:nvCxnSpPr>
        <p:spPr>
          <a:xfrm rot="5400000">
            <a:off x="1342463" y="3566490"/>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51" name="Curved Connector 50">
            <a:extLst>
              <a:ext uri="{FF2B5EF4-FFF2-40B4-BE49-F238E27FC236}">
                <a16:creationId xmlns:a16="http://schemas.microsoft.com/office/drawing/2014/main" id="{6FAE52E2-ECB5-A14A-B34A-5D12ACE79038}"/>
              </a:ext>
            </a:extLst>
          </p:cNvPr>
          <p:cNvCxnSpPr/>
          <p:nvPr/>
        </p:nvCxnSpPr>
        <p:spPr>
          <a:xfrm rot="5400000">
            <a:off x="1540737" y="358935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52" name="Curved Connector 51">
            <a:extLst>
              <a:ext uri="{FF2B5EF4-FFF2-40B4-BE49-F238E27FC236}">
                <a16:creationId xmlns:a16="http://schemas.microsoft.com/office/drawing/2014/main" id="{20FEE411-0400-5149-9144-A1EBC22E5D5B}"/>
              </a:ext>
            </a:extLst>
          </p:cNvPr>
          <p:cNvCxnSpPr/>
          <p:nvPr/>
        </p:nvCxnSpPr>
        <p:spPr>
          <a:xfrm rot="5400000">
            <a:off x="1721519" y="3566490"/>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53" name="Curved Connector 52">
            <a:extLst>
              <a:ext uri="{FF2B5EF4-FFF2-40B4-BE49-F238E27FC236}">
                <a16:creationId xmlns:a16="http://schemas.microsoft.com/office/drawing/2014/main" id="{7EF2E4B9-C1FE-B740-B6D7-186783138BCB}"/>
              </a:ext>
            </a:extLst>
          </p:cNvPr>
          <p:cNvCxnSpPr>
            <a:cxnSpLocks/>
          </p:cNvCxnSpPr>
          <p:nvPr/>
        </p:nvCxnSpPr>
        <p:spPr>
          <a:xfrm rot="5400000">
            <a:off x="1417596" y="333879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54" name="Curved Connector 53">
            <a:extLst>
              <a:ext uri="{FF2B5EF4-FFF2-40B4-BE49-F238E27FC236}">
                <a16:creationId xmlns:a16="http://schemas.microsoft.com/office/drawing/2014/main" id="{FAE498A5-3169-E345-8572-37F0FB5A234A}"/>
              </a:ext>
            </a:extLst>
          </p:cNvPr>
          <p:cNvCxnSpPr>
            <a:cxnSpLocks/>
          </p:cNvCxnSpPr>
          <p:nvPr/>
        </p:nvCxnSpPr>
        <p:spPr>
          <a:xfrm rot="5400000">
            <a:off x="1610733" y="333879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55" name="Curved Connector 54">
            <a:extLst>
              <a:ext uri="{FF2B5EF4-FFF2-40B4-BE49-F238E27FC236}">
                <a16:creationId xmlns:a16="http://schemas.microsoft.com/office/drawing/2014/main" id="{B4BBE0B7-8829-2241-A3C0-C86DBE8FFB39}"/>
              </a:ext>
            </a:extLst>
          </p:cNvPr>
          <p:cNvCxnSpPr>
            <a:cxnSpLocks/>
          </p:cNvCxnSpPr>
          <p:nvPr/>
        </p:nvCxnSpPr>
        <p:spPr>
          <a:xfrm rot="5400000">
            <a:off x="1761860" y="335269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sp>
        <p:nvSpPr>
          <p:cNvPr id="56" name="Oval 55">
            <a:extLst>
              <a:ext uri="{FF2B5EF4-FFF2-40B4-BE49-F238E27FC236}">
                <a16:creationId xmlns:a16="http://schemas.microsoft.com/office/drawing/2014/main" id="{7B3B848B-18AA-C54E-98C9-2E7697D6E4F8}"/>
              </a:ext>
            </a:extLst>
          </p:cNvPr>
          <p:cNvSpPr/>
          <p:nvPr/>
        </p:nvSpPr>
        <p:spPr>
          <a:xfrm>
            <a:off x="1238914" y="3406939"/>
            <a:ext cx="788894" cy="179295"/>
          </a:xfrm>
          <a:prstGeom prst="ellipse">
            <a:avLst/>
          </a:prstGeom>
          <a:solidFill>
            <a:srgbClr val="FF000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57" name="Curved Connector 56">
            <a:extLst>
              <a:ext uri="{FF2B5EF4-FFF2-40B4-BE49-F238E27FC236}">
                <a16:creationId xmlns:a16="http://schemas.microsoft.com/office/drawing/2014/main" id="{9961AB40-3492-F946-B60C-06EDF6C661B3}"/>
              </a:ext>
            </a:extLst>
          </p:cNvPr>
          <p:cNvCxnSpPr/>
          <p:nvPr/>
        </p:nvCxnSpPr>
        <p:spPr>
          <a:xfrm rot="5400000">
            <a:off x="714146" y="3900150"/>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58" name="Curved Connector 57">
            <a:extLst>
              <a:ext uri="{FF2B5EF4-FFF2-40B4-BE49-F238E27FC236}">
                <a16:creationId xmlns:a16="http://schemas.microsoft.com/office/drawing/2014/main" id="{48721C9E-8E3A-9A4E-AB25-612D7E5F1C10}"/>
              </a:ext>
            </a:extLst>
          </p:cNvPr>
          <p:cNvCxnSpPr/>
          <p:nvPr/>
        </p:nvCxnSpPr>
        <p:spPr>
          <a:xfrm rot="5400000">
            <a:off x="912420" y="392301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59" name="Curved Connector 58">
            <a:extLst>
              <a:ext uri="{FF2B5EF4-FFF2-40B4-BE49-F238E27FC236}">
                <a16:creationId xmlns:a16="http://schemas.microsoft.com/office/drawing/2014/main" id="{2F45FAF2-E1CA-4B44-9700-138205A591F5}"/>
              </a:ext>
            </a:extLst>
          </p:cNvPr>
          <p:cNvCxnSpPr/>
          <p:nvPr/>
        </p:nvCxnSpPr>
        <p:spPr>
          <a:xfrm rot="5400000">
            <a:off x="1093202" y="3900150"/>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60" name="Curved Connector 59">
            <a:extLst>
              <a:ext uri="{FF2B5EF4-FFF2-40B4-BE49-F238E27FC236}">
                <a16:creationId xmlns:a16="http://schemas.microsoft.com/office/drawing/2014/main" id="{13A44B47-76F2-FC47-B1BA-D176D17764BF}"/>
              </a:ext>
            </a:extLst>
          </p:cNvPr>
          <p:cNvCxnSpPr>
            <a:cxnSpLocks/>
          </p:cNvCxnSpPr>
          <p:nvPr/>
        </p:nvCxnSpPr>
        <p:spPr>
          <a:xfrm rot="5400000">
            <a:off x="789279" y="367245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61" name="Curved Connector 60">
            <a:extLst>
              <a:ext uri="{FF2B5EF4-FFF2-40B4-BE49-F238E27FC236}">
                <a16:creationId xmlns:a16="http://schemas.microsoft.com/office/drawing/2014/main" id="{B117C33E-FB02-5F4E-8226-6763219C2A63}"/>
              </a:ext>
            </a:extLst>
          </p:cNvPr>
          <p:cNvCxnSpPr>
            <a:cxnSpLocks/>
          </p:cNvCxnSpPr>
          <p:nvPr/>
        </p:nvCxnSpPr>
        <p:spPr>
          <a:xfrm rot="5400000">
            <a:off x="982416" y="367245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62" name="Curved Connector 61">
            <a:extLst>
              <a:ext uri="{FF2B5EF4-FFF2-40B4-BE49-F238E27FC236}">
                <a16:creationId xmlns:a16="http://schemas.microsoft.com/office/drawing/2014/main" id="{29E4AFC6-7AB3-A94E-8D49-2113EB72D368}"/>
              </a:ext>
            </a:extLst>
          </p:cNvPr>
          <p:cNvCxnSpPr>
            <a:cxnSpLocks/>
          </p:cNvCxnSpPr>
          <p:nvPr/>
        </p:nvCxnSpPr>
        <p:spPr>
          <a:xfrm rot="5400000">
            <a:off x="1133543" y="368635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sp>
        <p:nvSpPr>
          <p:cNvPr id="63" name="Oval 62">
            <a:extLst>
              <a:ext uri="{FF2B5EF4-FFF2-40B4-BE49-F238E27FC236}">
                <a16:creationId xmlns:a16="http://schemas.microsoft.com/office/drawing/2014/main" id="{B4C718D7-0665-AE48-9F99-57C1D9038251}"/>
              </a:ext>
            </a:extLst>
          </p:cNvPr>
          <p:cNvSpPr/>
          <p:nvPr/>
        </p:nvSpPr>
        <p:spPr>
          <a:xfrm>
            <a:off x="610597" y="3740599"/>
            <a:ext cx="788894" cy="179295"/>
          </a:xfrm>
          <a:prstGeom prst="ellipse">
            <a:avLst/>
          </a:prstGeom>
          <a:solidFill>
            <a:srgbClr val="FF000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4" name="Curved Connector 63">
            <a:extLst>
              <a:ext uri="{FF2B5EF4-FFF2-40B4-BE49-F238E27FC236}">
                <a16:creationId xmlns:a16="http://schemas.microsoft.com/office/drawing/2014/main" id="{6B381688-0BE2-854E-95F9-EBD04C8E142F}"/>
              </a:ext>
            </a:extLst>
          </p:cNvPr>
          <p:cNvCxnSpPr/>
          <p:nvPr/>
        </p:nvCxnSpPr>
        <p:spPr>
          <a:xfrm rot="5400000">
            <a:off x="477527" y="3483241"/>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65" name="Curved Connector 64">
            <a:extLst>
              <a:ext uri="{FF2B5EF4-FFF2-40B4-BE49-F238E27FC236}">
                <a16:creationId xmlns:a16="http://schemas.microsoft.com/office/drawing/2014/main" id="{3284C577-6B05-EF45-8E35-E2CCEDAB0266}"/>
              </a:ext>
            </a:extLst>
          </p:cNvPr>
          <p:cNvCxnSpPr/>
          <p:nvPr/>
        </p:nvCxnSpPr>
        <p:spPr>
          <a:xfrm rot="5400000">
            <a:off x="675801" y="350610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66" name="Curved Connector 65">
            <a:extLst>
              <a:ext uri="{FF2B5EF4-FFF2-40B4-BE49-F238E27FC236}">
                <a16:creationId xmlns:a16="http://schemas.microsoft.com/office/drawing/2014/main" id="{FA470E25-CBEB-FE41-A085-8A95D1BA5D0E}"/>
              </a:ext>
            </a:extLst>
          </p:cNvPr>
          <p:cNvCxnSpPr/>
          <p:nvPr/>
        </p:nvCxnSpPr>
        <p:spPr>
          <a:xfrm rot="5400000">
            <a:off x="856583" y="3483241"/>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67" name="Curved Connector 66">
            <a:extLst>
              <a:ext uri="{FF2B5EF4-FFF2-40B4-BE49-F238E27FC236}">
                <a16:creationId xmlns:a16="http://schemas.microsoft.com/office/drawing/2014/main" id="{F1605532-8242-0940-A0D0-908368C4E474}"/>
              </a:ext>
            </a:extLst>
          </p:cNvPr>
          <p:cNvCxnSpPr>
            <a:cxnSpLocks/>
          </p:cNvCxnSpPr>
          <p:nvPr/>
        </p:nvCxnSpPr>
        <p:spPr>
          <a:xfrm rot="5400000">
            <a:off x="552660" y="3255548"/>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68" name="Curved Connector 67">
            <a:extLst>
              <a:ext uri="{FF2B5EF4-FFF2-40B4-BE49-F238E27FC236}">
                <a16:creationId xmlns:a16="http://schemas.microsoft.com/office/drawing/2014/main" id="{1484679C-3B18-5B41-9D73-6A256A429DFF}"/>
              </a:ext>
            </a:extLst>
          </p:cNvPr>
          <p:cNvCxnSpPr>
            <a:cxnSpLocks/>
          </p:cNvCxnSpPr>
          <p:nvPr/>
        </p:nvCxnSpPr>
        <p:spPr>
          <a:xfrm rot="5400000">
            <a:off x="745797" y="325554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69" name="Curved Connector 68">
            <a:extLst>
              <a:ext uri="{FF2B5EF4-FFF2-40B4-BE49-F238E27FC236}">
                <a16:creationId xmlns:a16="http://schemas.microsoft.com/office/drawing/2014/main" id="{6776607E-91AB-B04C-A57B-1ED5CD0F0E7D}"/>
              </a:ext>
            </a:extLst>
          </p:cNvPr>
          <p:cNvCxnSpPr>
            <a:cxnSpLocks/>
          </p:cNvCxnSpPr>
          <p:nvPr/>
        </p:nvCxnSpPr>
        <p:spPr>
          <a:xfrm rot="5400000">
            <a:off x="896924" y="3269448"/>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sp>
        <p:nvSpPr>
          <p:cNvPr id="70" name="Oval 69">
            <a:extLst>
              <a:ext uri="{FF2B5EF4-FFF2-40B4-BE49-F238E27FC236}">
                <a16:creationId xmlns:a16="http://schemas.microsoft.com/office/drawing/2014/main" id="{4C8C289F-933C-0B4F-AE0A-9A87E0B2EEC3}"/>
              </a:ext>
            </a:extLst>
          </p:cNvPr>
          <p:cNvSpPr/>
          <p:nvPr/>
        </p:nvSpPr>
        <p:spPr>
          <a:xfrm>
            <a:off x="373978" y="3323690"/>
            <a:ext cx="788894" cy="179295"/>
          </a:xfrm>
          <a:prstGeom prst="ellipse">
            <a:avLst/>
          </a:prstGeom>
          <a:solidFill>
            <a:srgbClr val="0070C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1" name="Curved Connector 70">
            <a:extLst>
              <a:ext uri="{FF2B5EF4-FFF2-40B4-BE49-F238E27FC236}">
                <a16:creationId xmlns:a16="http://schemas.microsoft.com/office/drawing/2014/main" id="{368E68AE-73D4-4242-9A90-3648C9C4AB4B}"/>
              </a:ext>
            </a:extLst>
          </p:cNvPr>
          <p:cNvCxnSpPr/>
          <p:nvPr/>
        </p:nvCxnSpPr>
        <p:spPr>
          <a:xfrm rot="5400000">
            <a:off x="2312188" y="3072630"/>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72" name="Curved Connector 71">
            <a:extLst>
              <a:ext uri="{FF2B5EF4-FFF2-40B4-BE49-F238E27FC236}">
                <a16:creationId xmlns:a16="http://schemas.microsoft.com/office/drawing/2014/main" id="{C3D12095-C395-1D4F-BC9F-ABAC4AD0784F}"/>
              </a:ext>
            </a:extLst>
          </p:cNvPr>
          <p:cNvCxnSpPr/>
          <p:nvPr/>
        </p:nvCxnSpPr>
        <p:spPr>
          <a:xfrm rot="5400000">
            <a:off x="2510462" y="309549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73" name="Curved Connector 72">
            <a:extLst>
              <a:ext uri="{FF2B5EF4-FFF2-40B4-BE49-F238E27FC236}">
                <a16:creationId xmlns:a16="http://schemas.microsoft.com/office/drawing/2014/main" id="{DECD194F-42A9-D043-810B-050A68D9B7C0}"/>
              </a:ext>
            </a:extLst>
          </p:cNvPr>
          <p:cNvCxnSpPr/>
          <p:nvPr/>
        </p:nvCxnSpPr>
        <p:spPr>
          <a:xfrm rot="5400000">
            <a:off x="2691244" y="3072630"/>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74" name="Curved Connector 73">
            <a:extLst>
              <a:ext uri="{FF2B5EF4-FFF2-40B4-BE49-F238E27FC236}">
                <a16:creationId xmlns:a16="http://schemas.microsoft.com/office/drawing/2014/main" id="{F0BB60FB-B3C1-E549-BDEC-386E953E3D38}"/>
              </a:ext>
            </a:extLst>
          </p:cNvPr>
          <p:cNvCxnSpPr>
            <a:cxnSpLocks/>
          </p:cNvCxnSpPr>
          <p:nvPr/>
        </p:nvCxnSpPr>
        <p:spPr>
          <a:xfrm rot="5400000">
            <a:off x="2387321" y="284493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75" name="Curved Connector 74">
            <a:extLst>
              <a:ext uri="{FF2B5EF4-FFF2-40B4-BE49-F238E27FC236}">
                <a16:creationId xmlns:a16="http://schemas.microsoft.com/office/drawing/2014/main" id="{F64A6EA9-04E9-AE41-B366-F560C1486B71}"/>
              </a:ext>
            </a:extLst>
          </p:cNvPr>
          <p:cNvCxnSpPr>
            <a:cxnSpLocks/>
          </p:cNvCxnSpPr>
          <p:nvPr/>
        </p:nvCxnSpPr>
        <p:spPr>
          <a:xfrm rot="5400000">
            <a:off x="2580458" y="284493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76" name="Curved Connector 75">
            <a:extLst>
              <a:ext uri="{FF2B5EF4-FFF2-40B4-BE49-F238E27FC236}">
                <a16:creationId xmlns:a16="http://schemas.microsoft.com/office/drawing/2014/main" id="{C6C1A323-5EEE-F84E-BA2C-CF8EBA9AFC7B}"/>
              </a:ext>
            </a:extLst>
          </p:cNvPr>
          <p:cNvCxnSpPr>
            <a:cxnSpLocks/>
          </p:cNvCxnSpPr>
          <p:nvPr/>
        </p:nvCxnSpPr>
        <p:spPr>
          <a:xfrm rot="5400000">
            <a:off x="2731585" y="285883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sp>
        <p:nvSpPr>
          <p:cNvPr id="77" name="Oval 76">
            <a:extLst>
              <a:ext uri="{FF2B5EF4-FFF2-40B4-BE49-F238E27FC236}">
                <a16:creationId xmlns:a16="http://schemas.microsoft.com/office/drawing/2014/main" id="{E8DFF73E-DE3B-C64E-8F82-92E6BAA3CC52}"/>
              </a:ext>
            </a:extLst>
          </p:cNvPr>
          <p:cNvSpPr/>
          <p:nvPr/>
        </p:nvSpPr>
        <p:spPr>
          <a:xfrm>
            <a:off x="2208639" y="2913079"/>
            <a:ext cx="788894" cy="179295"/>
          </a:xfrm>
          <a:prstGeom prst="ellipse">
            <a:avLst/>
          </a:prstGeom>
          <a:solidFill>
            <a:srgbClr val="0070C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78" name="Curved Connector 77">
            <a:extLst>
              <a:ext uri="{FF2B5EF4-FFF2-40B4-BE49-F238E27FC236}">
                <a16:creationId xmlns:a16="http://schemas.microsoft.com/office/drawing/2014/main" id="{EC7DA409-D265-954D-B090-D80024DB959A}"/>
              </a:ext>
            </a:extLst>
          </p:cNvPr>
          <p:cNvCxnSpPr/>
          <p:nvPr/>
        </p:nvCxnSpPr>
        <p:spPr>
          <a:xfrm rot="5400000">
            <a:off x="2182925" y="3597969"/>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79" name="Curved Connector 78">
            <a:extLst>
              <a:ext uri="{FF2B5EF4-FFF2-40B4-BE49-F238E27FC236}">
                <a16:creationId xmlns:a16="http://schemas.microsoft.com/office/drawing/2014/main" id="{405F2EC5-1FBD-5149-BE30-EA1D65EC5CC7}"/>
              </a:ext>
            </a:extLst>
          </p:cNvPr>
          <p:cNvCxnSpPr/>
          <p:nvPr/>
        </p:nvCxnSpPr>
        <p:spPr>
          <a:xfrm rot="5400000">
            <a:off x="2381199" y="3620835"/>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80" name="Curved Connector 79">
            <a:extLst>
              <a:ext uri="{FF2B5EF4-FFF2-40B4-BE49-F238E27FC236}">
                <a16:creationId xmlns:a16="http://schemas.microsoft.com/office/drawing/2014/main" id="{8F514943-EE22-1545-87C6-BD4CE72CD6E6}"/>
              </a:ext>
            </a:extLst>
          </p:cNvPr>
          <p:cNvCxnSpPr/>
          <p:nvPr/>
        </p:nvCxnSpPr>
        <p:spPr>
          <a:xfrm rot="5400000">
            <a:off x="2561981" y="3597969"/>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81" name="Curved Connector 80">
            <a:extLst>
              <a:ext uri="{FF2B5EF4-FFF2-40B4-BE49-F238E27FC236}">
                <a16:creationId xmlns:a16="http://schemas.microsoft.com/office/drawing/2014/main" id="{54DAA0E4-BE02-3141-8E85-F56F151658CC}"/>
              </a:ext>
            </a:extLst>
          </p:cNvPr>
          <p:cNvCxnSpPr>
            <a:cxnSpLocks/>
          </p:cNvCxnSpPr>
          <p:nvPr/>
        </p:nvCxnSpPr>
        <p:spPr>
          <a:xfrm rot="5400000">
            <a:off x="2258058" y="337027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82" name="Curved Connector 81">
            <a:extLst>
              <a:ext uri="{FF2B5EF4-FFF2-40B4-BE49-F238E27FC236}">
                <a16:creationId xmlns:a16="http://schemas.microsoft.com/office/drawing/2014/main" id="{D6D92693-7E68-D240-8B40-D5286D40EE8C}"/>
              </a:ext>
            </a:extLst>
          </p:cNvPr>
          <p:cNvCxnSpPr>
            <a:cxnSpLocks/>
          </p:cNvCxnSpPr>
          <p:nvPr/>
        </p:nvCxnSpPr>
        <p:spPr>
          <a:xfrm rot="5400000">
            <a:off x="2451195" y="3370275"/>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83" name="Curved Connector 82">
            <a:extLst>
              <a:ext uri="{FF2B5EF4-FFF2-40B4-BE49-F238E27FC236}">
                <a16:creationId xmlns:a16="http://schemas.microsoft.com/office/drawing/2014/main" id="{61702070-B1BF-FA4B-A2EB-916248F045C1}"/>
              </a:ext>
            </a:extLst>
          </p:cNvPr>
          <p:cNvCxnSpPr>
            <a:cxnSpLocks/>
          </p:cNvCxnSpPr>
          <p:nvPr/>
        </p:nvCxnSpPr>
        <p:spPr>
          <a:xfrm rot="5400000">
            <a:off x="2602322" y="3384176"/>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sp>
        <p:nvSpPr>
          <p:cNvPr id="84" name="Oval 83">
            <a:extLst>
              <a:ext uri="{FF2B5EF4-FFF2-40B4-BE49-F238E27FC236}">
                <a16:creationId xmlns:a16="http://schemas.microsoft.com/office/drawing/2014/main" id="{61293A96-2963-3B49-8E61-AFC502EDD306}"/>
              </a:ext>
            </a:extLst>
          </p:cNvPr>
          <p:cNvSpPr/>
          <p:nvPr/>
        </p:nvSpPr>
        <p:spPr>
          <a:xfrm>
            <a:off x="2079376" y="3438418"/>
            <a:ext cx="788894" cy="179295"/>
          </a:xfrm>
          <a:prstGeom prst="ellipse">
            <a:avLst/>
          </a:prstGeom>
          <a:solidFill>
            <a:srgbClr val="0070C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5" name="Curved Connector 84">
            <a:extLst>
              <a:ext uri="{FF2B5EF4-FFF2-40B4-BE49-F238E27FC236}">
                <a16:creationId xmlns:a16="http://schemas.microsoft.com/office/drawing/2014/main" id="{6615E118-4AD7-DB42-8E50-7563FB70C90A}"/>
              </a:ext>
            </a:extLst>
          </p:cNvPr>
          <p:cNvCxnSpPr>
            <a:cxnSpLocks/>
          </p:cNvCxnSpPr>
          <p:nvPr/>
        </p:nvCxnSpPr>
        <p:spPr>
          <a:xfrm rot="5400000">
            <a:off x="2671665" y="4073655"/>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86" name="Curved Connector 85">
            <a:extLst>
              <a:ext uri="{FF2B5EF4-FFF2-40B4-BE49-F238E27FC236}">
                <a16:creationId xmlns:a16="http://schemas.microsoft.com/office/drawing/2014/main" id="{F419D050-4B26-9F40-91F1-E120642789EB}"/>
              </a:ext>
            </a:extLst>
          </p:cNvPr>
          <p:cNvCxnSpPr>
            <a:cxnSpLocks/>
          </p:cNvCxnSpPr>
          <p:nvPr/>
        </p:nvCxnSpPr>
        <p:spPr>
          <a:xfrm rot="5400000">
            <a:off x="2869939" y="4096521"/>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87" name="Curved Connector 86">
            <a:extLst>
              <a:ext uri="{FF2B5EF4-FFF2-40B4-BE49-F238E27FC236}">
                <a16:creationId xmlns:a16="http://schemas.microsoft.com/office/drawing/2014/main" id="{7853C43F-2A5B-2A44-924D-2B7337C56D41}"/>
              </a:ext>
            </a:extLst>
          </p:cNvPr>
          <p:cNvCxnSpPr>
            <a:cxnSpLocks/>
          </p:cNvCxnSpPr>
          <p:nvPr/>
        </p:nvCxnSpPr>
        <p:spPr>
          <a:xfrm rot="5400000">
            <a:off x="3050721" y="4073655"/>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88" name="Curved Connector 87">
            <a:extLst>
              <a:ext uri="{FF2B5EF4-FFF2-40B4-BE49-F238E27FC236}">
                <a16:creationId xmlns:a16="http://schemas.microsoft.com/office/drawing/2014/main" id="{6E2ED7B5-39C4-1D46-91F2-B0570F3E685B}"/>
              </a:ext>
            </a:extLst>
          </p:cNvPr>
          <p:cNvCxnSpPr>
            <a:cxnSpLocks/>
          </p:cNvCxnSpPr>
          <p:nvPr/>
        </p:nvCxnSpPr>
        <p:spPr>
          <a:xfrm rot="5400000">
            <a:off x="2746798" y="3845962"/>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89" name="Curved Connector 88">
            <a:extLst>
              <a:ext uri="{FF2B5EF4-FFF2-40B4-BE49-F238E27FC236}">
                <a16:creationId xmlns:a16="http://schemas.microsoft.com/office/drawing/2014/main" id="{01B737C1-4F75-ED48-9930-0854E902BA12}"/>
              </a:ext>
            </a:extLst>
          </p:cNvPr>
          <p:cNvCxnSpPr>
            <a:cxnSpLocks/>
          </p:cNvCxnSpPr>
          <p:nvPr/>
        </p:nvCxnSpPr>
        <p:spPr>
          <a:xfrm rot="5400000">
            <a:off x="2939935" y="3845961"/>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90" name="Curved Connector 89">
            <a:extLst>
              <a:ext uri="{FF2B5EF4-FFF2-40B4-BE49-F238E27FC236}">
                <a16:creationId xmlns:a16="http://schemas.microsoft.com/office/drawing/2014/main" id="{AB9204A9-EFBA-344D-8E70-82770F7D65CC}"/>
              </a:ext>
            </a:extLst>
          </p:cNvPr>
          <p:cNvCxnSpPr>
            <a:cxnSpLocks/>
          </p:cNvCxnSpPr>
          <p:nvPr/>
        </p:nvCxnSpPr>
        <p:spPr>
          <a:xfrm rot="5400000">
            <a:off x="3091062" y="3859862"/>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sp>
        <p:nvSpPr>
          <p:cNvPr id="91" name="Oval 90">
            <a:extLst>
              <a:ext uri="{FF2B5EF4-FFF2-40B4-BE49-F238E27FC236}">
                <a16:creationId xmlns:a16="http://schemas.microsoft.com/office/drawing/2014/main" id="{FC3A1097-8F8B-0B40-98E7-A55C1AC2F28F}"/>
              </a:ext>
            </a:extLst>
          </p:cNvPr>
          <p:cNvSpPr/>
          <p:nvPr/>
        </p:nvSpPr>
        <p:spPr>
          <a:xfrm>
            <a:off x="2568116" y="3914104"/>
            <a:ext cx="788894" cy="179295"/>
          </a:xfrm>
          <a:prstGeom prst="ellipse">
            <a:avLst/>
          </a:prstGeom>
          <a:solidFill>
            <a:srgbClr val="00B05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8" name="Curved Connector 97">
            <a:extLst>
              <a:ext uri="{FF2B5EF4-FFF2-40B4-BE49-F238E27FC236}">
                <a16:creationId xmlns:a16="http://schemas.microsoft.com/office/drawing/2014/main" id="{4CE91D11-8D5A-054C-B1A8-C08EE03580E7}"/>
              </a:ext>
            </a:extLst>
          </p:cNvPr>
          <p:cNvCxnSpPr>
            <a:cxnSpLocks/>
          </p:cNvCxnSpPr>
          <p:nvPr/>
        </p:nvCxnSpPr>
        <p:spPr>
          <a:xfrm rot="5400000">
            <a:off x="1549404" y="2994311"/>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99" name="Curved Connector 98">
            <a:extLst>
              <a:ext uri="{FF2B5EF4-FFF2-40B4-BE49-F238E27FC236}">
                <a16:creationId xmlns:a16="http://schemas.microsoft.com/office/drawing/2014/main" id="{3307CF44-6DD3-4246-BCFD-95394C8DBBFB}"/>
              </a:ext>
            </a:extLst>
          </p:cNvPr>
          <p:cNvCxnSpPr>
            <a:cxnSpLocks/>
          </p:cNvCxnSpPr>
          <p:nvPr/>
        </p:nvCxnSpPr>
        <p:spPr>
          <a:xfrm rot="5400000">
            <a:off x="1747678" y="301717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100" name="Curved Connector 99">
            <a:extLst>
              <a:ext uri="{FF2B5EF4-FFF2-40B4-BE49-F238E27FC236}">
                <a16:creationId xmlns:a16="http://schemas.microsoft.com/office/drawing/2014/main" id="{36F20FDF-C732-FE45-ADDC-4C9A79A576C1}"/>
              </a:ext>
            </a:extLst>
          </p:cNvPr>
          <p:cNvCxnSpPr>
            <a:cxnSpLocks/>
          </p:cNvCxnSpPr>
          <p:nvPr/>
        </p:nvCxnSpPr>
        <p:spPr>
          <a:xfrm rot="5400000">
            <a:off x="1928460" y="2994311"/>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101" name="Curved Connector 100">
            <a:extLst>
              <a:ext uri="{FF2B5EF4-FFF2-40B4-BE49-F238E27FC236}">
                <a16:creationId xmlns:a16="http://schemas.microsoft.com/office/drawing/2014/main" id="{28CEA446-A225-9A45-B0EE-927719CD62B0}"/>
              </a:ext>
            </a:extLst>
          </p:cNvPr>
          <p:cNvCxnSpPr>
            <a:cxnSpLocks/>
          </p:cNvCxnSpPr>
          <p:nvPr/>
        </p:nvCxnSpPr>
        <p:spPr>
          <a:xfrm rot="5400000">
            <a:off x="1624537" y="2766618"/>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102" name="Curved Connector 101">
            <a:extLst>
              <a:ext uri="{FF2B5EF4-FFF2-40B4-BE49-F238E27FC236}">
                <a16:creationId xmlns:a16="http://schemas.microsoft.com/office/drawing/2014/main" id="{4E7384D6-7A67-EE4C-9C25-F3F4D54A9F11}"/>
              </a:ext>
            </a:extLst>
          </p:cNvPr>
          <p:cNvCxnSpPr>
            <a:cxnSpLocks/>
          </p:cNvCxnSpPr>
          <p:nvPr/>
        </p:nvCxnSpPr>
        <p:spPr>
          <a:xfrm rot="5400000">
            <a:off x="1817674" y="2766617"/>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cxnSp>
        <p:nvCxnSpPr>
          <p:cNvPr id="103" name="Curved Connector 102">
            <a:extLst>
              <a:ext uri="{FF2B5EF4-FFF2-40B4-BE49-F238E27FC236}">
                <a16:creationId xmlns:a16="http://schemas.microsoft.com/office/drawing/2014/main" id="{34C5C5B2-66B4-8D42-9BB2-C0879627B471}"/>
              </a:ext>
            </a:extLst>
          </p:cNvPr>
          <p:cNvCxnSpPr>
            <a:cxnSpLocks/>
          </p:cNvCxnSpPr>
          <p:nvPr/>
        </p:nvCxnSpPr>
        <p:spPr>
          <a:xfrm rot="5400000">
            <a:off x="1968801" y="2780518"/>
            <a:ext cx="170329" cy="80683"/>
          </a:xfrm>
          <a:prstGeom prst="curvedConnector3">
            <a:avLst>
              <a:gd name="adj1" fmla="val 43968"/>
            </a:avLst>
          </a:prstGeom>
        </p:spPr>
        <p:style>
          <a:lnRef idx="2">
            <a:schemeClr val="dk1"/>
          </a:lnRef>
          <a:fillRef idx="0">
            <a:schemeClr val="dk1"/>
          </a:fillRef>
          <a:effectRef idx="1">
            <a:schemeClr val="dk1"/>
          </a:effectRef>
          <a:fontRef idx="minor">
            <a:schemeClr val="tx1"/>
          </a:fontRef>
        </p:style>
      </p:cxnSp>
      <p:sp>
        <p:nvSpPr>
          <p:cNvPr id="104" name="Oval 103">
            <a:extLst>
              <a:ext uri="{FF2B5EF4-FFF2-40B4-BE49-F238E27FC236}">
                <a16:creationId xmlns:a16="http://schemas.microsoft.com/office/drawing/2014/main" id="{86FA2925-10EA-DA45-92A4-0D34ECFA19F2}"/>
              </a:ext>
            </a:extLst>
          </p:cNvPr>
          <p:cNvSpPr/>
          <p:nvPr/>
        </p:nvSpPr>
        <p:spPr>
          <a:xfrm>
            <a:off x="1445855" y="2834760"/>
            <a:ext cx="788894" cy="179295"/>
          </a:xfrm>
          <a:prstGeom prst="ellipse">
            <a:avLst/>
          </a:prstGeom>
          <a:solidFill>
            <a:srgbClr val="00B05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5" name="Right Arrow 104">
            <a:extLst>
              <a:ext uri="{FF2B5EF4-FFF2-40B4-BE49-F238E27FC236}">
                <a16:creationId xmlns:a16="http://schemas.microsoft.com/office/drawing/2014/main" id="{9B62DF37-76FB-0A48-BEDE-082FC579961E}"/>
              </a:ext>
            </a:extLst>
          </p:cNvPr>
          <p:cNvSpPr/>
          <p:nvPr/>
        </p:nvSpPr>
        <p:spPr>
          <a:xfrm>
            <a:off x="4030919" y="3297447"/>
            <a:ext cx="1057835" cy="297042"/>
          </a:xfrm>
          <a:prstGeom prst="rightArrow">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6" name="TextBox 105">
            <a:extLst>
              <a:ext uri="{FF2B5EF4-FFF2-40B4-BE49-F238E27FC236}">
                <a16:creationId xmlns:a16="http://schemas.microsoft.com/office/drawing/2014/main" id="{443AD62B-F9F2-CE43-BC97-F3DE390F840E}"/>
              </a:ext>
            </a:extLst>
          </p:cNvPr>
          <p:cNvSpPr txBox="1"/>
          <p:nvPr/>
        </p:nvSpPr>
        <p:spPr>
          <a:xfrm>
            <a:off x="730118" y="4186250"/>
            <a:ext cx="2751779" cy="369332"/>
          </a:xfrm>
          <a:prstGeom prst="rect">
            <a:avLst/>
          </a:prstGeom>
          <a:noFill/>
        </p:spPr>
        <p:txBody>
          <a:bodyPr wrap="none" rtlCol="0">
            <a:spAutoFit/>
          </a:bodyPr>
          <a:lstStyle/>
          <a:p>
            <a:r>
              <a:rPr lang="en-US" dirty="0"/>
              <a:t>Mixed bacterial community</a:t>
            </a:r>
          </a:p>
        </p:txBody>
      </p:sp>
      <p:sp>
        <p:nvSpPr>
          <p:cNvPr id="107" name="TextBox 106">
            <a:extLst>
              <a:ext uri="{FF2B5EF4-FFF2-40B4-BE49-F238E27FC236}">
                <a16:creationId xmlns:a16="http://schemas.microsoft.com/office/drawing/2014/main" id="{1910BFDD-C2C6-134A-8B65-68B91495CA0A}"/>
              </a:ext>
            </a:extLst>
          </p:cNvPr>
          <p:cNvSpPr txBox="1"/>
          <p:nvPr/>
        </p:nvSpPr>
        <p:spPr>
          <a:xfrm>
            <a:off x="5432498" y="4154587"/>
            <a:ext cx="2587953" cy="369332"/>
          </a:xfrm>
          <a:prstGeom prst="rect">
            <a:avLst/>
          </a:prstGeom>
          <a:noFill/>
        </p:spPr>
        <p:txBody>
          <a:bodyPr wrap="none" rtlCol="0">
            <a:spAutoFit/>
          </a:bodyPr>
          <a:lstStyle/>
          <a:p>
            <a:r>
              <a:rPr lang="en-US" dirty="0"/>
              <a:t>Closed bacterial genomes</a:t>
            </a:r>
          </a:p>
        </p:txBody>
      </p:sp>
    </p:spTree>
    <p:extLst>
      <p:ext uri="{BB962C8B-B14F-4D97-AF65-F5344CB8AC3E}">
        <p14:creationId xmlns:p14="http://schemas.microsoft.com/office/powerpoint/2010/main" val="38944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45CAF-DF8D-9B42-9B16-0BBD20465ED7}"/>
              </a:ext>
            </a:extLst>
          </p:cNvPr>
          <p:cNvSpPr>
            <a:spLocks noGrp="1"/>
          </p:cNvSpPr>
          <p:nvPr>
            <p:ph type="title"/>
          </p:nvPr>
        </p:nvSpPr>
        <p:spPr>
          <a:xfrm>
            <a:off x="304800" y="250803"/>
            <a:ext cx="8229600" cy="857250"/>
          </a:xfrm>
        </p:spPr>
        <p:txBody>
          <a:bodyPr>
            <a:normAutofit/>
          </a:bodyPr>
          <a:lstStyle/>
          <a:p>
            <a:r>
              <a:rPr lang="en-US" dirty="0"/>
              <a:t>Metagenomic assembly overview</a:t>
            </a:r>
          </a:p>
        </p:txBody>
      </p:sp>
      <p:sp>
        <p:nvSpPr>
          <p:cNvPr id="5" name="TextBox 4">
            <a:extLst>
              <a:ext uri="{FF2B5EF4-FFF2-40B4-BE49-F238E27FC236}">
                <a16:creationId xmlns:a16="http://schemas.microsoft.com/office/drawing/2014/main" id="{DF6F4466-7CF8-D643-8674-AB4EC6527F2F}"/>
              </a:ext>
            </a:extLst>
          </p:cNvPr>
          <p:cNvSpPr txBox="1"/>
          <p:nvPr/>
        </p:nvSpPr>
        <p:spPr>
          <a:xfrm>
            <a:off x="779930" y="1219200"/>
            <a:ext cx="954107" cy="1015663"/>
          </a:xfrm>
          <a:prstGeom prst="rect">
            <a:avLst/>
          </a:prstGeom>
          <a:noFill/>
        </p:spPr>
        <p:txBody>
          <a:bodyPr wrap="none" rtlCol="0">
            <a:spAutoFit/>
          </a:bodyPr>
          <a:lstStyle/>
          <a:p>
            <a:r>
              <a:rPr lang="en-CA" sz="6000" dirty="0"/>
              <a:t>💩</a:t>
            </a:r>
          </a:p>
        </p:txBody>
      </p:sp>
      <p:sp>
        <p:nvSpPr>
          <p:cNvPr id="6" name="Right Arrow 5">
            <a:extLst>
              <a:ext uri="{FF2B5EF4-FFF2-40B4-BE49-F238E27FC236}">
                <a16:creationId xmlns:a16="http://schemas.microsoft.com/office/drawing/2014/main" id="{3EE3AB4A-7124-E24A-9D21-A818F253321C}"/>
              </a:ext>
            </a:extLst>
          </p:cNvPr>
          <p:cNvSpPr/>
          <p:nvPr/>
        </p:nvSpPr>
        <p:spPr>
          <a:xfrm>
            <a:off x="1990165" y="1621033"/>
            <a:ext cx="1353670" cy="171908"/>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2F92E689-079C-9449-8A72-453B13116B5B}"/>
              </a:ext>
            </a:extLst>
          </p:cNvPr>
          <p:cNvPicPr>
            <a:picLocks noChangeAspect="1"/>
          </p:cNvPicPr>
          <p:nvPr/>
        </p:nvPicPr>
        <p:blipFill>
          <a:blip r:embed="rId3"/>
          <a:stretch>
            <a:fillRect/>
          </a:stretch>
        </p:blipFill>
        <p:spPr>
          <a:xfrm>
            <a:off x="3588871" y="1190727"/>
            <a:ext cx="1661458" cy="1246094"/>
          </a:xfrm>
          <a:prstGeom prst="rect">
            <a:avLst/>
          </a:prstGeom>
        </p:spPr>
      </p:pic>
      <p:sp>
        <p:nvSpPr>
          <p:cNvPr id="8" name="TextBox 7">
            <a:extLst>
              <a:ext uri="{FF2B5EF4-FFF2-40B4-BE49-F238E27FC236}">
                <a16:creationId xmlns:a16="http://schemas.microsoft.com/office/drawing/2014/main" id="{05FC08B0-0798-5445-8C91-65D616F73B9B}"/>
              </a:ext>
            </a:extLst>
          </p:cNvPr>
          <p:cNvSpPr txBox="1"/>
          <p:nvPr/>
        </p:nvSpPr>
        <p:spPr>
          <a:xfrm>
            <a:off x="1851211" y="1097432"/>
            <a:ext cx="1631577" cy="584775"/>
          </a:xfrm>
          <a:prstGeom prst="rect">
            <a:avLst/>
          </a:prstGeom>
          <a:noFill/>
        </p:spPr>
        <p:txBody>
          <a:bodyPr wrap="square" rtlCol="0">
            <a:spAutoFit/>
          </a:bodyPr>
          <a:lstStyle/>
          <a:p>
            <a:pPr algn="ctr"/>
            <a:r>
              <a:rPr lang="en-US" sz="1600" dirty="0"/>
              <a:t>Extraction and library prep</a:t>
            </a:r>
          </a:p>
        </p:txBody>
      </p:sp>
      <p:sp>
        <p:nvSpPr>
          <p:cNvPr id="9" name="Right Arrow 8">
            <a:extLst>
              <a:ext uri="{FF2B5EF4-FFF2-40B4-BE49-F238E27FC236}">
                <a16:creationId xmlns:a16="http://schemas.microsoft.com/office/drawing/2014/main" id="{8EC1FE97-5914-254E-8AE6-3C60F7641C1B}"/>
              </a:ext>
            </a:extLst>
          </p:cNvPr>
          <p:cNvSpPr/>
          <p:nvPr/>
        </p:nvSpPr>
        <p:spPr>
          <a:xfrm>
            <a:off x="5495365" y="1641866"/>
            <a:ext cx="1353670" cy="171908"/>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1C398303-776D-C941-A4E6-DFE2B1CE221D}"/>
              </a:ext>
            </a:extLst>
          </p:cNvPr>
          <p:cNvCxnSpPr/>
          <p:nvPr/>
        </p:nvCxnSpPr>
        <p:spPr>
          <a:xfrm>
            <a:off x="7207623" y="1326776"/>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2" name="Straight Connector 11">
            <a:extLst>
              <a:ext uri="{FF2B5EF4-FFF2-40B4-BE49-F238E27FC236}">
                <a16:creationId xmlns:a16="http://schemas.microsoft.com/office/drawing/2014/main" id="{F17E25FE-7479-504E-A11E-5C10A0C01EAE}"/>
              </a:ext>
            </a:extLst>
          </p:cNvPr>
          <p:cNvCxnSpPr/>
          <p:nvPr/>
        </p:nvCxnSpPr>
        <p:spPr>
          <a:xfrm>
            <a:off x="7360023" y="1479176"/>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a:extLst>
              <a:ext uri="{FF2B5EF4-FFF2-40B4-BE49-F238E27FC236}">
                <a16:creationId xmlns:a16="http://schemas.microsoft.com/office/drawing/2014/main" id="{FC83A713-BC4B-604C-82B6-0FFB03E6C54D}"/>
              </a:ext>
            </a:extLst>
          </p:cNvPr>
          <p:cNvCxnSpPr/>
          <p:nvPr/>
        </p:nvCxnSpPr>
        <p:spPr>
          <a:xfrm>
            <a:off x="7207623" y="1594138"/>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4" name="Straight Connector 13">
            <a:extLst>
              <a:ext uri="{FF2B5EF4-FFF2-40B4-BE49-F238E27FC236}">
                <a16:creationId xmlns:a16="http://schemas.microsoft.com/office/drawing/2014/main" id="{67DEDEC2-10C5-4741-B760-DA3BF1B3DEE7}"/>
              </a:ext>
            </a:extLst>
          </p:cNvPr>
          <p:cNvCxnSpPr/>
          <p:nvPr/>
        </p:nvCxnSpPr>
        <p:spPr>
          <a:xfrm>
            <a:off x="7352470" y="1715951"/>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5" name="Straight Connector 14">
            <a:extLst>
              <a:ext uri="{FF2B5EF4-FFF2-40B4-BE49-F238E27FC236}">
                <a16:creationId xmlns:a16="http://schemas.microsoft.com/office/drawing/2014/main" id="{BE49273C-A95A-5D45-A4F3-EE91E00FAB47}"/>
              </a:ext>
            </a:extLst>
          </p:cNvPr>
          <p:cNvCxnSpPr/>
          <p:nvPr/>
        </p:nvCxnSpPr>
        <p:spPr>
          <a:xfrm>
            <a:off x="7712470" y="1641866"/>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6" name="Straight Connector 15">
            <a:extLst>
              <a:ext uri="{FF2B5EF4-FFF2-40B4-BE49-F238E27FC236}">
                <a16:creationId xmlns:a16="http://schemas.microsoft.com/office/drawing/2014/main" id="{108E663C-EC55-EB42-9A20-FC4B1757136F}"/>
              </a:ext>
            </a:extLst>
          </p:cNvPr>
          <p:cNvCxnSpPr/>
          <p:nvPr/>
        </p:nvCxnSpPr>
        <p:spPr>
          <a:xfrm>
            <a:off x="7811787" y="1479176"/>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7" name="Straight Connector 16">
            <a:extLst>
              <a:ext uri="{FF2B5EF4-FFF2-40B4-BE49-F238E27FC236}">
                <a16:creationId xmlns:a16="http://schemas.microsoft.com/office/drawing/2014/main" id="{3BCA07C1-5686-2E43-BADC-BDB20777C4F0}"/>
              </a:ext>
            </a:extLst>
          </p:cNvPr>
          <p:cNvCxnSpPr/>
          <p:nvPr/>
        </p:nvCxnSpPr>
        <p:spPr>
          <a:xfrm>
            <a:off x="7875245" y="1727031"/>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5238B393-8DCD-C340-8F30-177D2C1108AA}"/>
              </a:ext>
            </a:extLst>
          </p:cNvPr>
          <p:cNvCxnSpPr/>
          <p:nvPr/>
        </p:nvCxnSpPr>
        <p:spPr>
          <a:xfrm>
            <a:off x="7991787" y="1389819"/>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19" name="Straight Connector 18">
            <a:extLst>
              <a:ext uri="{FF2B5EF4-FFF2-40B4-BE49-F238E27FC236}">
                <a16:creationId xmlns:a16="http://schemas.microsoft.com/office/drawing/2014/main" id="{B04756EE-00BD-F244-BCC4-099CFCAC4D02}"/>
              </a:ext>
            </a:extLst>
          </p:cNvPr>
          <p:cNvCxnSpPr/>
          <p:nvPr/>
        </p:nvCxnSpPr>
        <p:spPr>
          <a:xfrm>
            <a:off x="8072470" y="1585173"/>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2556B7B6-9E8E-FA4E-AEB2-91694012A1D2}"/>
              </a:ext>
            </a:extLst>
          </p:cNvPr>
          <p:cNvCxnSpPr/>
          <p:nvPr/>
        </p:nvCxnSpPr>
        <p:spPr>
          <a:xfrm>
            <a:off x="7540023" y="1389819"/>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21" name="Straight Connector 20">
            <a:extLst>
              <a:ext uri="{FF2B5EF4-FFF2-40B4-BE49-F238E27FC236}">
                <a16:creationId xmlns:a16="http://schemas.microsoft.com/office/drawing/2014/main" id="{D7E0E0D0-F8F5-B74C-BBD1-BB00D4A1D132}"/>
              </a:ext>
            </a:extLst>
          </p:cNvPr>
          <p:cNvCxnSpPr/>
          <p:nvPr/>
        </p:nvCxnSpPr>
        <p:spPr>
          <a:xfrm>
            <a:off x="7892470" y="1326776"/>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C81A5FB8-CC3C-D243-96AE-2077A479F972}"/>
              </a:ext>
            </a:extLst>
          </p:cNvPr>
          <p:cNvCxnSpPr/>
          <p:nvPr/>
        </p:nvCxnSpPr>
        <p:spPr>
          <a:xfrm>
            <a:off x="7664823" y="1783976"/>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23" name="Straight Connector 22">
            <a:extLst>
              <a:ext uri="{FF2B5EF4-FFF2-40B4-BE49-F238E27FC236}">
                <a16:creationId xmlns:a16="http://schemas.microsoft.com/office/drawing/2014/main" id="{D6C23F95-BAAD-BD41-8E71-3E4471F9298D}"/>
              </a:ext>
            </a:extLst>
          </p:cNvPr>
          <p:cNvCxnSpPr/>
          <p:nvPr/>
        </p:nvCxnSpPr>
        <p:spPr>
          <a:xfrm>
            <a:off x="7304823" y="1885492"/>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Connector 23">
            <a:extLst>
              <a:ext uri="{FF2B5EF4-FFF2-40B4-BE49-F238E27FC236}">
                <a16:creationId xmlns:a16="http://schemas.microsoft.com/office/drawing/2014/main" id="{144B70D8-D127-AE48-9BAA-EC52DFBC9F0A}"/>
              </a:ext>
            </a:extLst>
          </p:cNvPr>
          <p:cNvCxnSpPr/>
          <p:nvPr/>
        </p:nvCxnSpPr>
        <p:spPr>
          <a:xfrm>
            <a:off x="7900023" y="1852537"/>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25" name="Straight Connector 24">
            <a:extLst>
              <a:ext uri="{FF2B5EF4-FFF2-40B4-BE49-F238E27FC236}">
                <a16:creationId xmlns:a16="http://schemas.microsoft.com/office/drawing/2014/main" id="{A7043691-2091-0D40-936E-06069C4B6A42}"/>
              </a:ext>
            </a:extLst>
          </p:cNvPr>
          <p:cNvCxnSpPr/>
          <p:nvPr/>
        </p:nvCxnSpPr>
        <p:spPr>
          <a:xfrm>
            <a:off x="8235245" y="1479176"/>
            <a:ext cx="360000" cy="0"/>
          </a:xfrm>
          <a:prstGeom prst="line">
            <a:avLst/>
          </a:prstGeom>
        </p:spPr>
        <p:style>
          <a:lnRef idx="2">
            <a:schemeClr val="dk1"/>
          </a:lnRef>
          <a:fillRef idx="0">
            <a:schemeClr val="dk1"/>
          </a:fillRef>
          <a:effectRef idx="1">
            <a:schemeClr val="dk1"/>
          </a:effectRef>
          <a:fontRef idx="minor">
            <a:schemeClr val="tx1"/>
          </a:fontRef>
        </p:style>
      </p:cxnSp>
      <p:sp>
        <p:nvSpPr>
          <p:cNvPr id="26" name="TextBox 25">
            <a:extLst>
              <a:ext uri="{FF2B5EF4-FFF2-40B4-BE49-F238E27FC236}">
                <a16:creationId xmlns:a16="http://schemas.microsoft.com/office/drawing/2014/main" id="{DBCA0DFA-4773-AF4D-AEF8-2C1D853DA8AE}"/>
              </a:ext>
            </a:extLst>
          </p:cNvPr>
          <p:cNvSpPr txBox="1"/>
          <p:nvPr/>
        </p:nvSpPr>
        <p:spPr>
          <a:xfrm>
            <a:off x="7059456" y="1939028"/>
            <a:ext cx="1631577" cy="338554"/>
          </a:xfrm>
          <a:prstGeom prst="rect">
            <a:avLst/>
          </a:prstGeom>
          <a:noFill/>
        </p:spPr>
        <p:txBody>
          <a:bodyPr wrap="square" rtlCol="0">
            <a:spAutoFit/>
          </a:bodyPr>
          <a:lstStyle/>
          <a:p>
            <a:pPr algn="ctr"/>
            <a:r>
              <a:rPr lang="en-US" sz="1600" dirty="0" err="1"/>
              <a:t>reads.fastq.gz</a:t>
            </a:r>
            <a:endParaRPr lang="en-US" sz="1600" dirty="0"/>
          </a:p>
        </p:txBody>
      </p:sp>
      <p:sp>
        <p:nvSpPr>
          <p:cNvPr id="27" name="Right Arrow 26">
            <a:extLst>
              <a:ext uri="{FF2B5EF4-FFF2-40B4-BE49-F238E27FC236}">
                <a16:creationId xmlns:a16="http://schemas.microsoft.com/office/drawing/2014/main" id="{17E9CA2E-F5CB-A44A-A513-F2EEE639E28E}"/>
              </a:ext>
            </a:extLst>
          </p:cNvPr>
          <p:cNvSpPr/>
          <p:nvPr/>
        </p:nvSpPr>
        <p:spPr>
          <a:xfrm rot="5400000">
            <a:off x="7551723" y="2736937"/>
            <a:ext cx="647041" cy="172800"/>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D21104C7-8533-0244-A184-AF3CD508EF3D}"/>
              </a:ext>
            </a:extLst>
          </p:cNvPr>
          <p:cNvCxnSpPr>
            <a:cxnSpLocks/>
          </p:cNvCxnSpPr>
          <p:nvPr/>
        </p:nvCxnSpPr>
        <p:spPr>
          <a:xfrm>
            <a:off x="7134493" y="3361765"/>
            <a:ext cx="540000" cy="0"/>
          </a:xfrm>
          <a:prstGeom prst="line">
            <a:avLst/>
          </a:prstGeom>
        </p:spPr>
        <p:style>
          <a:lnRef idx="2">
            <a:schemeClr val="dk1"/>
          </a:lnRef>
          <a:fillRef idx="0">
            <a:schemeClr val="dk1"/>
          </a:fillRef>
          <a:effectRef idx="1">
            <a:schemeClr val="dk1"/>
          </a:effectRef>
          <a:fontRef idx="minor">
            <a:schemeClr val="tx1"/>
          </a:fontRef>
        </p:style>
      </p:cxnSp>
      <p:cxnSp>
        <p:nvCxnSpPr>
          <p:cNvPr id="30" name="Straight Connector 29">
            <a:extLst>
              <a:ext uri="{FF2B5EF4-FFF2-40B4-BE49-F238E27FC236}">
                <a16:creationId xmlns:a16="http://schemas.microsoft.com/office/drawing/2014/main" id="{D0D9F33F-4F5C-854F-91F3-DF7D886F0848}"/>
              </a:ext>
            </a:extLst>
          </p:cNvPr>
          <p:cNvCxnSpPr>
            <a:cxnSpLocks/>
          </p:cNvCxnSpPr>
          <p:nvPr/>
        </p:nvCxnSpPr>
        <p:spPr>
          <a:xfrm>
            <a:off x="7304823" y="3496236"/>
            <a:ext cx="900000" cy="0"/>
          </a:xfrm>
          <a:prstGeom prst="line">
            <a:avLst/>
          </a:prstGeom>
        </p:spPr>
        <p:style>
          <a:lnRef idx="2">
            <a:schemeClr val="dk1"/>
          </a:lnRef>
          <a:fillRef idx="0">
            <a:schemeClr val="dk1"/>
          </a:fillRef>
          <a:effectRef idx="1">
            <a:schemeClr val="dk1"/>
          </a:effectRef>
          <a:fontRef idx="minor">
            <a:schemeClr val="tx1"/>
          </a:fontRef>
        </p:style>
      </p:cxnSp>
      <p:cxnSp>
        <p:nvCxnSpPr>
          <p:cNvPr id="31" name="Straight Connector 30">
            <a:extLst>
              <a:ext uri="{FF2B5EF4-FFF2-40B4-BE49-F238E27FC236}">
                <a16:creationId xmlns:a16="http://schemas.microsoft.com/office/drawing/2014/main" id="{512EE335-DF55-6142-8FD1-E8A3FF1399B4}"/>
              </a:ext>
            </a:extLst>
          </p:cNvPr>
          <p:cNvCxnSpPr>
            <a:cxnSpLocks/>
          </p:cNvCxnSpPr>
          <p:nvPr/>
        </p:nvCxnSpPr>
        <p:spPr>
          <a:xfrm>
            <a:off x="7457223" y="3648636"/>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32" name="Straight Connector 31">
            <a:extLst>
              <a:ext uri="{FF2B5EF4-FFF2-40B4-BE49-F238E27FC236}">
                <a16:creationId xmlns:a16="http://schemas.microsoft.com/office/drawing/2014/main" id="{58A9750D-1B22-564C-8A6B-34A113585B44}"/>
              </a:ext>
            </a:extLst>
          </p:cNvPr>
          <p:cNvCxnSpPr>
            <a:cxnSpLocks/>
          </p:cNvCxnSpPr>
          <p:nvPr/>
        </p:nvCxnSpPr>
        <p:spPr>
          <a:xfrm>
            <a:off x="7965245" y="3316942"/>
            <a:ext cx="720000" cy="0"/>
          </a:xfrm>
          <a:prstGeom prst="line">
            <a:avLst/>
          </a:prstGeom>
        </p:spPr>
        <p:style>
          <a:lnRef idx="2">
            <a:schemeClr val="dk1"/>
          </a:lnRef>
          <a:fillRef idx="0">
            <a:schemeClr val="dk1"/>
          </a:fillRef>
          <a:effectRef idx="1">
            <a:schemeClr val="dk1"/>
          </a:effectRef>
          <a:fontRef idx="minor">
            <a:schemeClr val="tx1"/>
          </a:fontRef>
        </p:style>
      </p:cxnSp>
      <p:cxnSp>
        <p:nvCxnSpPr>
          <p:cNvPr id="33" name="Straight Connector 32">
            <a:extLst>
              <a:ext uri="{FF2B5EF4-FFF2-40B4-BE49-F238E27FC236}">
                <a16:creationId xmlns:a16="http://schemas.microsoft.com/office/drawing/2014/main" id="{2876D8C4-9C28-EE46-B194-9CA456995FE0}"/>
              </a:ext>
            </a:extLst>
          </p:cNvPr>
          <p:cNvCxnSpPr>
            <a:cxnSpLocks/>
          </p:cNvCxnSpPr>
          <p:nvPr/>
        </p:nvCxnSpPr>
        <p:spPr>
          <a:xfrm>
            <a:off x="7609623" y="3801036"/>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34" name="Straight Connector 33">
            <a:extLst>
              <a:ext uri="{FF2B5EF4-FFF2-40B4-BE49-F238E27FC236}">
                <a16:creationId xmlns:a16="http://schemas.microsoft.com/office/drawing/2014/main" id="{36391E43-918D-8D48-A2E4-E2493753BD74}"/>
              </a:ext>
            </a:extLst>
          </p:cNvPr>
          <p:cNvCxnSpPr>
            <a:cxnSpLocks/>
          </p:cNvCxnSpPr>
          <p:nvPr/>
        </p:nvCxnSpPr>
        <p:spPr>
          <a:xfrm>
            <a:off x="7252446" y="3944471"/>
            <a:ext cx="1620000" cy="0"/>
          </a:xfrm>
          <a:prstGeom prst="line">
            <a:avLst/>
          </a:prstGeom>
        </p:spPr>
        <p:style>
          <a:lnRef idx="2">
            <a:schemeClr val="dk1"/>
          </a:lnRef>
          <a:fillRef idx="0">
            <a:schemeClr val="dk1"/>
          </a:fillRef>
          <a:effectRef idx="1">
            <a:schemeClr val="dk1"/>
          </a:effectRef>
          <a:fontRef idx="minor">
            <a:schemeClr val="tx1"/>
          </a:fontRef>
        </p:style>
      </p:cxnSp>
      <p:cxnSp>
        <p:nvCxnSpPr>
          <p:cNvPr id="35" name="Straight Connector 34">
            <a:extLst>
              <a:ext uri="{FF2B5EF4-FFF2-40B4-BE49-F238E27FC236}">
                <a16:creationId xmlns:a16="http://schemas.microsoft.com/office/drawing/2014/main" id="{CEF76FFD-B3F5-D247-8C9A-9A8F50045546}"/>
              </a:ext>
            </a:extLst>
          </p:cNvPr>
          <p:cNvCxnSpPr>
            <a:cxnSpLocks/>
          </p:cNvCxnSpPr>
          <p:nvPr/>
        </p:nvCxnSpPr>
        <p:spPr>
          <a:xfrm>
            <a:off x="7045904" y="4105836"/>
            <a:ext cx="630000" cy="0"/>
          </a:xfrm>
          <a:prstGeom prst="line">
            <a:avLst/>
          </a:prstGeom>
        </p:spPr>
        <p:style>
          <a:lnRef idx="2">
            <a:schemeClr val="dk1"/>
          </a:lnRef>
          <a:fillRef idx="0">
            <a:schemeClr val="dk1"/>
          </a:fillRef>
          <a:effectRef idx="1">
            <a:schemeClr val="dk1"/>
          </a:effectRef>
          <a:fontRef idx="minor">
            <a:schemeClr val="tx1"/>
          </a:fontRef>
        </p:style>
      </p:cxnSp>
      <p:cxnSp>
        <p:nvCxnSpPr>
          <p:cNvPr id="36" name="Straight Connector 35">
            <a:extLst>
              <a:ext uri="{FF2B5EF4-FFF2-40B4-BE49-F238E27FC236}">
                <a16:creationId xmlns:a16="http://schemas.microsoft.com/office/drawing/2014/main" id="{0A2E7509-D8E8-3348-BF6D-74DD1DCFD1EE}"/>
              </a:ext>
            </a:extLst>
          </p:cNvPr>
          <p:cNvCxnSpPr>
            <a:cxnSpLocks/>
          </p:cNvCxnSpPr>
          <p:nvPr/>
        </p:nvCxnSpPr>
        <p:spPr>
          <a:xfrm>
            <a:off x="7765903" y="4034119"/>
            <a:ext cx="630000" cy="0"/>
          </a:xfrm>
          <a:prstGeom prst="line">
            <a:avLst/>
          </a:prstGeom>
        </p:spPr>
        <p:style>
          <a:lnRef idx="2">
            <a:schemeClr val="dk1"/>
          </a:lnRef>
          <a:fillRef idx="0">
            <a:schemeClr val="dk1"/>
          </a:fillRef>
          <a:effectRef idx="1">
            <a:schemeClr val="dk1"/>
          </a:effectRef>
          <a:fontRef idx="minor">
            <a:schemeClr val="tx1"/>
          </a:fontRef>
        </p:style>
      </p:cxnSp>
      <p:cxnSp>
        <p:nvCxnSpPr>
          <p:cNvPr id="37" name="Straight Connector 36">
            <a:extLst>
              <a:ext uri="{FF2B5EF4-FFF2-40B4-BE49-F238E27FC236}">
                <a16:creationId xmlns:a16="http://schemas.microsoft.com/office/drawing/2014/main" id="{8318182B-56A6-4E48-8D06-90F1A5B9D348}"/>
              </a:ext>
            </a:extLst>
          </p:cNvPr>
          <p:cNvCxnSpPr>
            <a:cxnSpLocks/>
          </p:cNvCxnSpPr>
          <p:nvPr/>
        </p:nvCxnSpPr>
        <p:spPr>
          <a:xfrm>
            <a:off x="8195713" y="4114801"/>
            <a:ext cx="630000" cy="0"/>
          </a:xfrm>
          <a:prstGeom prst="line">
            <a:avLst/>
          </a:prstGeom>
        </p:spPr>
        <p:style>
          <a:lnRef idx="2">
            <a:schemeClr val="dk1"/>
          </a:lnRef>
          <a:fillRef idx="0">
            <a:schemeClr val="dk1"/>
          </a:fillRef>
          <a:effectRef idx="1">
            <a:schemeClr val="dk1"/>
          </a:effectRef>
          <a:fontRef idx="minor">
            <a:schemeClr val="tx1"/>
          </a:fontRef>
        </p:style>
      </p:cxnSp>
      <p:sp>
        <p:nvSpPr>
          <p:cNvPr id="38" name="TextBox 37">
            <a:extLst>
              <a:ext uri="{FF2B5EF4-FFF2-40B4-BE49-F238E27FC236}">
                <a16:creationId xmlns:a16="http://schemas.microsoft.com/office/drawing/2014/main" id="{58D378D9-742A-6F4D-BCDF-FAAEEA532605}"/>
              </a:ext>
            </a:extLst>
          </p:cNvPr>
          <p:cNvSpPr txBox="1"/>
          <p:nvPr/>
        </p:nvSpPr>
        <p:spPr>
          <a:xfrm>
            <a:off x="5356412" y="1076683"/>
            <a:ext cx="1631577" cy="584775"/>
          </a:xfrm>
          <a:prstGeom prst="rect">
            <a:avLst/>
          </a:prstGeom>
          <a:noFill/>
        </p:spPr>
        <p:txBody>
          <a:bodyPr wrap="square" rtlCol="0">
            <a:spAutoFit/>
          </a:bodyPr>
          <a:lstStyle/>
          <a:p>
            <a:pPr algn="ctr"/>
            <a:r>
              <a:rPr lang="en-US" sz="1600" dirty="0"/>
              <a:t>Sequencing with Illumina</a:t>
            </a:r>
          </a:p>
        </p:txBody>
      </p:sp>
      <p:cxnSp>
        <p:nvCxnSpPr>
          <p:cNvPr id="39" name="Straight Connector 38">
            <a:extLst>
              <a:ext uri="{FF2B5EF4-FFF2-40B4-BE49-F238E27FC236}">
                <a16:creationId xmlns:a16="http://schemas.microsoft.com/office/drawing/2014/main" id="{2F0DA7D0-E462-F54E-BA59-B872B5101B9E}"/>
              </a:ext>
            </a:extLst>
          </p:cNvPr>
          <p:cNvCxnSpPr>
            <a:cxnSpLocks/>
          </p:cNvCxnSpPr>
          <p:nvPr/>
        </p:nvCxnSpPr>
        <p:spPr>
          <a:xfrm>
            <a:off x="7257734" y="4195483"/>
            <a:ext cx="1620000" cy="0"/>
          </a:xfrm>
          <a:prstGeom prst="line">
            <a:avLst/>
          </a:prstGeom>
        </p:spPr>
        <p:style>
          <a:lnRef idx="2">
            <a:schemeClr val="dk1"/>
          </a:lnRef>
          <a:fillRef idx="0">
            <a:schemeClr val="dk1"/>
          </a:fillRef>
          <a:effectRef idx="1">
            <a:schemeClr val="dk1"/>
          </a:effectRef>
          <a:fontRef idx="minor">
            <a:schemeClr val="tx1"/>
          </a:fontRef>
        </p:style>
      </p:cxnSp>
      <p:sp>
        <p:nvSpPr>
          <p:cNvPr id="40" name="TextBox 39">
            <a:extLst>
              <a:ext uri="{FF2B5EF4-FFF2-40B4-BE49-F238E27FC236}">
                <a16:creationId xmlns:a16="http://schemas.microsoft.com/office/drawing/2014/main" id="{7355920A-C84E-B64D-BFE4-5EC2D8A3510D}"/>
              </a:ext>
            </a:extLst>
          </p:cNvPr>
          <p:cNvSpPr txBox="1"/>
          <p:nvPr/>
        </p:nvSpPr>
        <p:spPr>
          <a:xfrm>
            <a:off x="7115151" y="4178021"/>
            <a:ext cx="1631577" cy="338554"/>
          </a:xfrm>
          <a:prstGeom prst="rect">
            <a:avLst/>
          </a:prstGeom>
          <a:noFill/>
        </p:spPr>
        <p:txBody>
          <a:bodyPr wrap="square" rtlCol="0">
            <a:spAutoFit/>
          </a:bodyPr>
          <a:lstStyle/>
          <a:p>
            <a:pPr algn="ctr"/>
            <a:r>
              <a:rPr lang="en-US" sz="1600" dirty="0" err="1"/>
              <a:t>scaffolds.fa</a:t>
            </a:r>
            <a:endParaRPr lang="en-US" sz="1600" dirty="0"/>
          </a:p>
        </p:txBody>
      </p:sp>
      <p:sp>
        <p:nvSpPr>
          <p:cNvPr id="41" name="TextBox 40">
            <a:extLst>
              <a:ext uri="{FF2B5EF4-FFF2-40B4-BE49-F238E27FC236}">
                <a16:creationId xmlns:a16="http://schemas.microsoft.com/office/drawing/2014/main" id="{5859B482-8AC4-1448-85EB-49A3744CA9B3}"/>
              </a:ext>
            </a:extLst>
          </p:cNvPr>
          <p:cNvSpPr txBox="1"/>
          <p:nvPr/>
        </p:nvSpPr>
        <p:spPr>
          <a:xfrm>
            <a:off x="6259480" y="2527286"/>
            <a:ext cx="1631577" cy="584775"/>
          </a:xfrm>
          <a:prstGeom prst="rect">
            <a:avLst/>
          </a:prstGeom>
          <a:noFill/>
        </p:spPr>
        <p:txBody>
          <a:bodyPr wrap="square" rtlCol="0">
            <a:spAutoFit/>
          </a:bodyPr>
          <a:lstStyle/>
          <a:p>
            <a:pPr algn="ctr"/>
            <a:r>
              <a:rPr lang="en-US" sz="1600" dirty="0"/>
              <a:t>Assembly with </a:t>
            </a:r>
            <a:r>
              <a:rPr lang="en-US" sz="1600" dirty="0" err="1"/>
              <a:t>metaSPAdes</a:t>
            </a:r>
            <a:endParaRPr lang="en-US" sz="1600" dirty="0"/>
          </a:p>
        </p:txBody>
      </p:sp>
      <p:sp>
        <p:nvSpPr>
          <p:cNvPr id="42" name="Right Arrow 41">
            <a:extLst>
              <a:ext uri="{FF2B5EF4-FFF2-40B4-BE49-F238E27FC236}">
                <a16:creationId xmlns:a16="http://schemas.microsoft.com/office/drawing/2014/main" id="{15A436C4-C049-5A46-AE04-EDBE760BB0E8}"/>
              </a:ext>
            </a:extLst>
          </p:cNvPr>
          <p:cNvSpPr/>
          <p:nvPr/>
        </p:nvSpPr>
        <p:spPr>
          <a:xfrm flipH="1">
            <a:off x="5495365" y="3977889"/>
            <a:ext cx="1353670" cy="171908"/>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DEDF336A-6263-5349-B197-AA52FA7D1CB7}"/>
              </a:ext>
            </a:extLst>
          </p:cNvPr>
          <p:cNvSpPr txBox="1"/>
          <p:nvPr/>
        </p:nvSpPr>
        <p:spPr>
          <a:xfrm>
            <a:off x="5356412" y="3412706"/>
            <a:ext cx="1631577" cy="584775"/>
          </a:xfrm>
          <a:prstGeom prst="rect">
            <a:avLst/>
          </a:prstGeom>
          <a:noFill/>
        </p:spPr>
        <p:txBody>
          <a:bodyPr wrap="square" rtlCol="0">
            <a:spAutoFit/>
          </a:bodyPr>
          <a:lstStyle/>
          <a:p>
            <a:pPr algn="ctr"/>
            <a:r>
              <a:rPr lang="en-US" sz="1600" dirty="0"/>
              <a:t>Binning with MetaBat2</a:t>
            </a:r>
          </a:p>
        </p:txBody>
      </p:sp>
      <p:cxnSp>
        <p:nvCxnSpPr>
          <p:cNvPr id="44" name="Straight Connector 43">
            <a:extLst>
              <a:ext uri="{FF2B5EF4-FFF2-40B4-BE49-F238E27FC236}">
                <a16:creationId xmlns:a16="http://schemas.microsoft.com/office/drawing/2014/main" id="{483AD338-3CD5-6247-B3A3-9B0C7349394F}"/>
              </a:ext>
            </a:extLst>
          </p:cNvPr>
          <p:cNvCxnSpPr>
            <a:cxnSpLocks/>
          </p:cNvCxnSpPr>
          <p:nvPr/>
        </p:nvCxnSpPr>
        <p:spPr>
          <a:xfrm>
            <a:off x="3617234" y="2775465"/>
            <a:ext cx="540413" cy="0"/>
          </a:xfrm>
          <a:prstGeom prst="line">
            <a:avLst/>
          </a:prstGeom>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FDAAD409-9DDE-484B-9240-A80EF4B77ED7}"/>
              </a:ext>
            </a:extLst>
          </p:cNvPr>
          <p:cNvCxnSpPr>
            <a:cxnSpLocks/>
          </p:cNvCxnSpPr>
          <p:nvPr/>
        </p:nvCxnSpPr>
        <p:spPr>
          <a:xfrm>
            <a:off x="4157647" y="2695392"/>
            <a:ext cx="900688" cy="0"/>
          </a:xfrm>
          <a:prstGeom prst="line">
            <a:avLst/>
          </a:prstGeom>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052B97AD-DF8E-C348-93E2-BB97FC6EE405}"/>
              </a:ext>
            </a:extLst>
          </p:cNvPr>
          <p:cNvCxnSpPr>
            <a:cxnSpLocks/>
          </p:cNvCxnSpPr>
          <p:nvPr/>
        </p:nvCxnSpPr>
        <p:spPr>
          <a:xfrm>
            <a:off x="3572313" y="2846567"/>
            <a:ext cx="1621238" cy="0"/>
          </a:xfrm>
          <a:prstGeom prst="line">
            <a:avLst/>
          </a:prstGeom>
        </p:spPr>
        <p:style>
          <a:lnRef idx="2">
            <a:schemeClr val="dk1"/>
          </a:lnRef>
          <a:fillRef idx="0">
            <a:schemeClr val="dk1"/>
          </a:fillRef>
          <a:effectRef idx="1">
            <a:schemeClr val="dk1"/>
          </a:effectRef>
          <a:fontRef idx="minor">
            <a:schemeClr val="tx1"/>
          </a:fontRef>
        </p:style>
      </p:cxnSp>
      <p:sp>
        <p:nvSpPr>
          <p:cNvPr id="48" name="Frame 47">
            <a:extLst>
              <a:ext uri="{FF2B5EF4-FFF2-40B4-BE49-F238E27FC236}">
                <a16:creationId xmlns:a16="http://schemas.microsoft.com/office/drawing/2014/main" id="{BDE53985-43D2-C646-8D4D-D6961A7726E8}"/>
              </a:ext>
            </a:extLst>
          </p:cNvPr>
          <p:cNvSpPr/>
          <p:nvPr/>
        </p:nvSpPr>
        <p:spPr>
          <a:xfrm>
            <a:off x="3478281" y="2598110"/>
            <a:ext cx="1906494" cy="378609"/>
          </a:xfrm>
          <a:prstGeom prst="frame">
            <a:avLst/>
          </a:prstGeom>
          <a:solidFill>
            <a:srgbClr val="7030A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cxnSp>
        <p:nvCxnSpPr>
          <p:cNvPr id="77" name="Straight Connector 76">
            <a:extLst>
              <a:ext uri="{FF2B5EF4-FFF2-40B4-BE49-F238E27FC236}">
                <a16:creationId xmlns:a16="http://schemas.microsoft.com/office/drawing/2014/main" id="{296B0416-2969-1F47-B718-F1A30B9B3332}"/>
              </a:ext>
            </a:extLst>
          </p:cNvPr>
          <p:cNvCxnSpPr>
            <a:cxnSpLocks/>
          </p:cNvCxnSpPr>
          <p:nvPr/>
        </p:nvCxnSpPr>
        <p:spPr>
          <a:xfrm>
            <a:off x="3653358" y="3172249"/>
            <a:ext cx="900688" cy="0"/>
          </a:xfrm>
          <a:prstGeom prst="line">
            <a:avLst/>
          </a:prstGeom>
        </p:spPr>
        <p:style>
          <a:lnRef idx="2">
            <a:schemeClr val="dk1"/>
          </a:lnRef>
          <a:fillRef idx="0">
            <a:schemeClr val="dk1"/>
          </a:fillRef>
          <a:effectRef idx="1">
            <a:schemeClr val="dk1"/>
          </a:effectRef>
          <a:fontRef idx="minor">
            <a:schemeClr val="tx1"/>
          </a:fontRef>
        </p:style>
      </p:cxnSp>
      <p:cxnSp>
        <p:nvCxnSpPr>
          <p:cNvPr id="78" name="Straight Connector 77">
            <a:extLst>
              <a:ext uri="{FF2B5EF4-FFF2-40B4-BE49-F238E27FC236}">
                <a16:creationId xmlns:a16="http://schemas.microsoft.com/office/drawing/2014/main" id="{620E98E8-E455-6A48-9CCC-4E5A447EE678}"/>
              </a:ext>
            </a:extLst>
          </p:cNvPr>
          <p:cNvCxnSpPr>
            <a:cxnSpLocks/>
          </p:cNvCxnSpPr>
          <p:nvPr/>
        </p:nvCxnSpPr>
        <p:spPr>
          <a:xfrm>
            <a:off x="3572313" y="3305248"/>
            <a:ext cx="1621238" cy="0"/>
          </a:xfrm>
          <a:prstGeom prst="line">
            <a:avLst/>
          </a:prstGeom>
        </p:spPr>
        <p:style>
          <a:lnRef idx="2">
            <a:schemeClr val="dk1"/>
          </a:lnRef>
          <a:fillRef idx="0">
            <a:schemeClr val="dk1"/>
          </a:fillRef>
          <a:effectRef idx="1">
            <a:schemeClr val="dk1"/>
          </a:effectRef>
          <a:fontRef idx="minor">
            <a:schemeClr val="tx1"/>
          </a:fontRef>
        </p:style>
      </p:cxnSp>
      <p:sp>
        <p:nvSpPr>
          <p:cNvPr id="79" name="Frame 78">
            <a:extLst>
              <a:ext uri="{FF2B5EF4-FFF2-40B4-BE49-F238E27FC236}">
                <a16:creationId xmlns:a16="http://schemas.microsoft.com/office/drawing/2014/main" id="{09D8D97B-33D4-0349-8B6D-CB85AE8EA401}"/>
              </a:ext>
            </a:extLst>
          </p:cNvPr>
          <p:cNvSpPr/>
          <p:nvPr/>
        </p:nvSpPr>
        <p:spPr>
          <a:xfrm>
            <a:off x="3478281" y="3056791"/>
            <a:ext cx="1906494" cy="378609"/>
          </a:xfrm>
          <a:prstGeom prst="frame">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cxnSp>
        <p:nvCxnSpPr>
          <p:cNvPr id="80" name="Straight Connector 79">
            <a:extLst>
              <a:ext uri="{FF2B5EF4-FFF2-40B4-BE49-F238E27FC236}">
                <a16:creationId xmlns:a16="http://schemas.microsoft.com/office/drawing/2014/main" id="{E280F5E5-81C1-A147-87E2-A14AF7896964}"/>
              </a:ext>
            </a:extLst>
          </p:cNvPr>
          <p:cNvCxnSpPr>
            <a:cxnSpLocks/>
          </p:cNvCxnSpPr>
          <p:nvPr/>
        </p:nvCxnSpPr>
        <p:spPr>
          <a:xfrm>
            <a:off x="3617234" y="3706060"/>
            <a:ext cx="540413" cy="0"/>
          </a:xfrm>
          <a:prstGeom prst="line">
            <a:avLst/>
          </a:prstGeom>
        </p:spPr>
        <p:style>
          <a:lnRef idx="2">
            <a:schemeClr val="dk1"/>
          </a:lnRef>
          <a:fillRef idx="0">
            <a:schemeClr val="dk1"/>
          </a:fillRef>
          <a:effectRef idx="1">
            <a:schemeClr val="dk1"/>
          </a:effectRef>
          <a:fontRef idx="minor">
            <a:schemeClr val="tx1"/>
          </a:fontRef>
        </p:style>
      </p:cxnSp>
      <p:cxnSp>
        <p:nvCxnSpPr>
          <p:cNvPr id="82" name="Straight Connector 81">
            <a:extLst>
              <a:ext uri="{FF2B5EF4-FFF2-40B4-BE49-F238E27FC236}">
                <a16:creationId xmlns:a16="http://schemas.microsoft.com/office/drawing/2014/main" id="{1E8BC7B5-5322-4447-9086-3A7D52CE8428}"/>
              </a:ext>
            </a:extLst>
          </p:cNvPr>
          <p:cNvCxnSpPr>
            <a:cxnSpLocks/>
          </p:cNvCxnSpPr>
          <p:nvPr/>
        </p:nvCxnSpPr>
        <p:spPr>
          <a:xfrm>
            <a:off x="3572313" y="3777162"/>
            <a:ext cx="1621238" cy="0"/>
          </a:xfrm>
          <a:prstGeom prst="line">
            <a:avLst/>
          </a:prstGeom>
        </p:spPr>
        <p:style>
          <a:lnRef idx="2">
            <a:schemeClr val="dk1"/>
          </a:lnRef>
          <a:fillRef idx="0">
            <a:schemeClr val="dk1"/>
          </a:fillRef>
          <a:effectRef idx="1">
            <a:schemeClr val="dk1"/>
          </a:effectRef>
          <a:fontRef idx="minor">
            <a:schemeClr val="tx1"/>
          </a:fontRef>
        </p:style>
      </p:cxnSp>
      <p:sp>
        <p:nvSpPr>
          <p:cNvPr id="83" name="Frame 82">
            <a:extLst>
              <a:ext uri="{FF2B5EF4-FFF2-40B4-BE49-F238E27FC236}">
                <a16:creationId xmlns:a16="http://schemas.microsoft.com/office/drawing/2014/main" id="{63C0C5A6-6D8E-AE49-BB9A-3C8C33F9D684}"/>
              </a:ext>
            </a:extLst>
          </p:cNvPr>
          <p:cNvSpPr/>
          <p:nvPr/>
        </p:nvSpPr>
        <p:spPr>
          <a:xfrm>
            <a:off x="3478281" y="3528705"/>
            <a:ext cx="1906494" cy="378609"/>
          </a:xfrm>
          <a:prstGeom prst="frame">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cxnSp>
        <p:nvCxnSpPr>
          <p:cNvPr id="84" name="Straight Connector 83">
            <a:extLst>
              <a:ext uri="{FF2B5EF4-FFF2-40B4-BE49-F238E27FC236}">
                <a16:creationId xmlns:a16="http://schemas.microsoft.com/office/drawing/2014/main" id="{BE89BE3F-89AA-1143-8DDA-14A681172E47}"/>
              </a:ext>
            </a:extLst>
          </p:cNvPr>
          <p:cNvCxnSpPr>
            <a:cxnSpLocks/>
          </p:cNvCxnSpPr>
          <p:nvPr/>
        </p:nvCxnSpPr>
        <p:spPr>
          <a:xfrm>
            <a:off x="3617233" y="4164741"/>
            <a:ext cx="1440000" cy="0"/>
          </a:xfrm>
          <a:prstGeom prst="line">
            <a:avLst/>
          </a:prstGeom>
        </p:spPr>
        <p:style>
          <a:lnRef idx="2">
            <a:schemeClr val="dk1"/>
          </a:lnRef>
          <a:fillRef idx="0">
            <a:schemeClr val="dk1"/>
          </a:fillRef>
          <a:effectRef idx="1">
            <a:schemeClr val="dk1"/>
          </a:effectRef>
          <a:fontRef idx="minor">
            <a:schemeClr val="tx1"/>
          </a:fontRef>
        </p:style>
      </p:cxnSp>
      <p:cxnSp>
        <p:nvCxnSpPr>
          <p:cNvPr id="86" name="Straight Connector 85">
            <a:extLst>
              <a:ext uri="{FF2B5EF4-FFF2-40B4-BE49-F238E27FC236}">
                <a16:creationId xmlns:a16="http://schemas.microsoft.com/office/drawing/2014/main" id="{D2A4284B-CAD2-064C-B540-3133BDD8B449}"/>
              </a:ext>
            </a:extLst>
          </p:cNvPr>
          <p:cNvCxnSpPr>
            <a:cxnSpLocks/>
          </p:cNvCxnSpPr>
          <p:nvPr/>
        </p:nvCxnSpPr>
        <p:spPr>
          <a:xfrm>
            <a:off x="3572313" y="4235843"/>
            <a:ext cx="1621238" cy="0"/>
          </a:xfrm>
          <a:prstGeom prst="line">
            <a:avLst/>
          </a:prstGeom>
        </p:spPr>
        <p:style>
          <a:lnRef idx="2">
            <a:schemeClr val="dk1"/>
          </a:lnRef>
          <a:fillRef idx="0">
            <a:schemeClr val="dk1"/>
          </a:fillRef>
          <a:effectRef idx="1">
            <a:schemeClr val="dk1"/>
          </a:effectRef>
          <a:fontRef idx="minor">
            <a:schemeClr val="tx1"/>
          </a:fontRef>
        </p:style>
      </p:cxnSp>
      <p:sp>
        <p:nvSpPr>
          <p:cNvPr id="87" name="Frame 86">
            <a:extLst>
              <a:ext uri="{FF2B5EF4-FFF2-40B4-BE49-F238E27FC236}">
                <a16:creationId xmlns:a16="http://schemas.microsoft.com/office/drawing/2014/main" id="{2510939A-CD36-5E49-8F14-7E2A9019B072}"/>
              </a:ext>
            </a:extLst>
          </p:cNvPr>
          <p:cNvSpPr/>
          <p:nvPr/>
        </p:nvSpPr>
        <p:spPr>
          <a:xfrm>
            <a:off x="3478281" y="3987386"/>
            <a:ext cx="1906494" cy="378609"/>
          </a:xfrm>
          <a:prstGeom prst="frame">
            <a:avLst/>
          </a:prstGeom>
          <a:solidFill>
            <a:srgbClr val="00B05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cxnSp>
        <p:nvCxnSpPr>
          <p:cNvPr id="88" name="Straight Connector 87">
            <a:extLst>
              <a:ext uri="{FF2B5EF4-FFF2-40B4-BE49-F238E27FC236}">
                <a16:creationId xmlns:a16="http://schemas.microsoft.com/office/drawing/2014/main" id="{66E560EC-6687-A343-98F8-0D3998969CD7}"/>
              </a:ext>
            </a:extLst>
          </p:cNvPr>
          <p:cNvCxnSpPr>
            <a:cxnSpLocks/>
          </p:cNvCxnSpPr>
          <p:nvPr/>
        </p:nvCxnSpPr>
        <p:spPr>
          <a:xfrm>
            <a:off x="3925105" y="3234147"/>
            <a:ext cx="1350000" cy="0"/>
          </a:xfrm>
          <a:prstGeom prst="line">
            <a:avLst/>
          </a:prstGeom>
        </p:spPr>
        <p:style>
          <a:lnRef idx="2">
            <a:schemeClr val="dk1"/>
          </a:lnRef>
          <a:fillRef idx="0">
            <a:schemeClr val="dk1"/>
          </a:fillRef>
          <a:effectRef idx="1">
            <a:schemeClr val="dk1"/>
          </a:effectRef>
          <a:fontRef idx="minor">
            <a:schemeClr val="tx1"/>
          </a:fontRef>
        </p:style>
      </p:cxnSp>
      <p:cxnSp>
        <p:nvCxnSpPr>
          <p:cNvPr id="89" name="Straight Connector 88">
            <a:extLst>
              <a:ext uri="{FF2B5EF4-FFF2-40B4-BE49-F238E27FC236}">
                <a16:creationId xmlns:a16="http://schemas.microsoft.com/office/drawing/2014/main" id="{FFAE7B37-D48F-7E4C-9C32-3601BB766336}"/>
              </a:ext>
            </a:extLst>
          </p:cNvPr>
          <p:cNvCxnSpPr>
            <a:cxnSpLocks/>
          </p:cNvCxnSpPr>
          <p:nvPr/>
        </p:nvCxnSpPr>
        <p:spPr>
          <a:xfrm>
            <a:off x="4653138" y="3670203"/>
            <a:ext cx="540413" cy="0"/>
          </a:xfrm>
          <a:prstGeom prst="line">
            <a:avLst/>
          </a:prstGeom>
        </p:spPr>
        <p:style>
          <a:lnRef idx="2">
            <a:schemeClr val="dk1"/>
          </a:lnRef>
          <a:fillRef idx="0">
            <a:schemeClr val="dk1"/>
          </a:fillRef>
          <a:effectRef idx="1">
            <a:schemeClr val="dk1"/>
          </a:effectRef>
          <a:fontRef idx="minor">
            <a:schemeClr val="tx1"/>
          </a:fontRef>
        </p:style>
      </p:cxnSp>
      <p:cxnSp>
        <p:nvCxnSpPr>
          <p:cNvPr id="90" name="Straight Connector 89">
            <a:extLst>
              <a:ext uri="{FF2B5EF4-FFF2-40B4-BE49-F238E27FC236}">
                <a16:creationId xmlns:a16="http://schemas.microsoft.com/office/drawing/2014/main" id="{6528881C-F854-814C-BEDD-7CC62FFA3A3F}"/>
              </a:ext>
            </a:extLst>
          </p:cNvPr>
          <p:cNvCxnSpPr>
            <a:cxnSpLocks/>
          </p:cNvCxnSpPr>
          <p:nvPr/>
        </p:nvCxnSpPr>
        <p:spPr>
          <a:xfrm>
            <a:off x="4013633" y="3646945"/>
            <a:ext cx="540413" cy="0"/>
          </a:xfrm>
          <a:prstGeom prst="line">
            <a:avLst/>
          </a:prstGeom>
        </p:spPr>
        <p:style>
          <a:lnRef idx="2">
            <a:schemeClr val="dk1"/>
          </a:lnRef>
          <a:fillRef idx="0">
            <a:schemeClr val="dk1"/>
          </a:fillRef>
          <a:effectRef idx="1">
            <a:schemeClr val="dk1"/>
          </a:effectRef>
          <a:fontRef idx="minor">
            <a:schemeClr val="tx1"/>
          </a:fontRef>
        </p:style>
      </p:cxnSp>
      <p:cxnSp>
        <p:nvCxnSpPr>
          <p:cNvPr id="91" name="Straight Connector 90">
            <a:extLst>
              <a:ext uri="{FF2B5EF4-FFF2-40B4-BE49-F238E27FC236}">
                <a16:creationId xmlns:a16="http://schemas.microsoft.com/office/drawing/2014/main" id="{10B3AF9B-E4A4-7042-97C2-7688D05D0EF4}"/>
              </a:ext>
            </a:extLst>
          </p:cNvPr>
          <p:cNvCxnSpPr>
            <a:cxnSpLocks/>
          </p:cNvCxnSpPr>
          <p:nvPr/>
        </p:nvCxnSpPr>
        <p:spPr>
          <a:xfrm>
            <a:off x="3673395" y="4090737"/>
            <a:ext cx="1620000" cy="0"/>
          </a:xfrm>
          <a:prstGeom prst="line">
            <a:avLst/>
          </a:prstGeom>
        </p:spPr>
        <p:style>
          <a:lnRef idx="2">
            <a:schemeClr val="dk1"/>
          </a:lnRef>
          <a:fillRef idx="0">
            <a:schemeClr val="dk1"/>
          </a:fillRef>
          <a:effectRef idx="1">
            <a:schemeClr val="dk1"/>
          </a:effectRef>
          <a:fontRef idx="minor">
            <a:schemeClr val="tx1"/>
          </a:fontRef>
        </p:style>
      </p:cxnSp>
      <p:sp>
        <p:nvSpPr>
          <p:cNvPr id="92" name="Right Arrow 91">
            <a:extLst>
              <a:ext uri="{FF2B5EF4-FFF2-40B4-BE49-F238E27FC236}">
                <a16:creationId xmlns:a16="http://schemas.microsoft.com/office/drawing/2014/main" id="{5BE5C898-F85D-2443-B7B0-02D14A66BB0E}"/>
              </a:ext>
            </a:extLst>
          </p:cNvPr>
          <p:cNvSpPr/>
          <p:nvPr/>
        </p:nvSpPr>
        <p:spPr>
          <a:xfrm flipH="1">
            <a:off x="1990165" y="3926212"/>
            <a:ext cx="1353670" cy="171908"/>
          </a:xfrm>
          <a:prstGeom prst="rightArrow">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3" name="TextBox 92">
            <a:extLst>
              <a:ext uri="{FF2B5EF4-FFF2-40B4-BE49-F238E27FC236}">
                <a16:creationId xmlns:a16="http://schemas.microsoft.com/office/drawing/2014/main" id="{47145C23-9457-9240-A374-595C8995BCC8}"/>
              </a:ext>
            </a:extLst>
          </p:cNvPr>
          <p:cNvSpPr txBox="1"/>
          <p:nvPr/>
        </p:nvSpPr>
        <p:spPr>
          <a:xfrm>
            <a:off x="1799513" y="3402611"/>
            <a:ext cx="1734883" cy="584775"/>
          </a:xfrm>
          <a:prstGeom prst="rect">
            <a:avLst/>
          </a:prstGeom>
          <a:noFill/>
        </p:spPr>
        <p:txBody>
          <a:bodyPr wrap="square" rtlCol="0">
            <a:spAutoFit/>
          </a:bodyPr>
          <a:lstStyle/>
          <a:p>
            <a:pPr algn="ctr"/>
            <a:r>
              <a:rPr lang="en-US" sz="1600" dirty="0"/>
              <a:t>Taxonomic assignment of bins</a:t>
            </a:r>
          </a:p>
        </p:txBody>
      </p:sp>
      <p:sp>
        <p:nvSpPr>
          <p:cNvPr id="94" name="Oval 93">
            <a:extLst>
              <a:ext uri="{FF2B5EF4-FFF2-40B4-BE49-F238E27FC236}">
                <a16:creationId xmlns:a16="http://schemas.microsoft.com/office/drawing/2014/main" id="{8773822D-B2A0-C345-A1E4-9AE717AEE5C3}"/>
              </a:ext>
            </a:extLst>
          </p:cNvPr>
          <p:cNvSpPr/>
          <p:nvPr/>
        </p:nvSpPr>
        <p:spPr>
          <a:xfrm>
            <a:off x="259976" y="2712219"/>
            <a:ext cx="206188" cy="214907"/>
          </a:xfrm>
          <a:prstGeom prst="ellipse">
            <a:avLst/>
          </a:prstGeom>
          <a:solidFill>
            <a:srgbClr val="7030A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5921B3D6-0032-A949-AC07-7B434B5BF08E}"/>
              </a:ext>
            </a:extLst>
          </p:cNvPr>
          <p:cNvSpPr/>
          <p:nvPr/>
        </p:nvSpPr>
        <p:spPr>
          <a:xfrm>
            <a:off x="259976" y="3181214"/>
            <a:ext cx="206188" cy="214907"/>
          </a:xfrm>
          <a:prstGeom prst="ellipse">
            <a:avLst/>
          </a:prstGeom>
          <a:solidFill>
            <a:srgbClr val="FF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3BA9A92F-1698-6F44-BDFE-D4008977A3FC}"/>
              </a:ext>
            </a:extLst>
          </p:cNvPr>
          <p:cNvSpPr/>
          <p:nvPr/>
        </p:nvSpPr>
        <p:spPr>
          <a:xfrm>
            <a:off x="259976" y="3610555"/>
            <a:ext cx="206188" cy="214907"/>
          </a:xfrm>
          <a:prstGeom prst="ellipse">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1B900BEB-110F-BD4C-B2CE-114D8CD26A0C}"/>
              </a:ext>
            </a:extLst>
          </p:cNvPr>
          <p:cNvSpPr/>
          <p:nvPr/>
        </p:nvSpPr>
        <p:spPr>
          <a:xfrm>
            <a:off x="259976" y="4039236"/>
            <a:ext cx="206188" cy="214907"/>
          </a:xfrm>
          <a:prstGeom prst="ellipse">
            <a:avLst/>
          </a:prstGeom>
          <a:solidFill>
            <a:srgbClr val="00B05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8" name="TextBox 97">
            <a:extLst>
              <a:ext uri="{FF2B5EF4-FFF2-40B4-BE49-F238E27FC236}">
                <a16:creationId xmlns:a16="http://schemas.microsoft.com/office/drawing/2014/main" id="{CB4BDF4E-2A71-C04E-BBF6-D4965091238C}"/>
              </a:ext>
            </a:extLst>
          </p:cNvPr>
          <p:cNvSpPr txBox="1"/>
          <p:nvPr/>
        </p:nvSpPr>
        <p:spPr>
          <a:xfrm>
            <a:off x="560196" y="2677290"/>
            <a:ext cx="1734883" cy="338554"/>
          </a:xfrm>
          <a:prstGeom prst="rect">
            <a:avLst/>
          </a:prstGeom>
          <a:noFill/>
        </p:spPr>
        <p:txBody>
          <a:bodyPr wrap="square" rtlCol="0">
            <a:spAutoFit/>
          </a:bodyPr>
          <a:lstStyle/>
          <a:p>
            <a:r>
              <a:rPr lang="en-US" sz="1600" dirty="0"/>
              <a:t>- </a:t>
            </a:r>
            <a:r>
              <a:rPr lang="en-US" sz="1600" i="1" dirty="0"/>
              <a:t>P. </a:t>
            </a:r>
            <a:r>
              <a:rPr lang="en-US" sz="1600" i="1" dirty="0" err="1"/>
              <a:t>copri</a:t>
            </a:r>
            <a:endParaRPr lang="en-US" sz="1600" dirty="0"/>
          </a:p>
        </p:txBody>
      </p:sp>
      <p:sp>
        <p:nvSpPr>
          <p:cNvPr id="99" name="TextBox 98">
            <a:extLst>
              <a:ext uri="{FF2B5EF4-FFF2-40B4-BE49-F238E27FC236}">
                <a16:creationId xmlns:a16="http://schemas.microsoft.com/office/drawing/2014/main" id="{827DDE94-49C9-C747-AB99-59F0B027D31F}"/>
              </a:ext>
            </a:extLst>
          </p:cNvPr>
          <p:cNvSpPr txBox="1"/>
          <p:nvPr/>
        </p:nvSpPr>
        <p:spPr>
          <a:xfrm>
            <a:off x="553297" y="3135971"/>
            <a:ext cx="1947856" cy="338554"/>
          </a:xfrm>
          <a:prstGeom prst="rect">
            <a:avLst/>
          </a:prstGeom>
          <a:noFill/>
        </p:spPr>
        <p:txBody>
          <a:bodyPr wrap="square" rtlCol="0">
            <a:spAutoFit/>
          </a:bodyPr>
          <a:lstStyle/>
          <a:p>
            <a:r>
              <a:rPr lang="en-US" sz="1600" dirty="0"/>
              <a:t>- </a:t>
            </a:r>
            <a:r>
              <a:rPr lang="en-US" sz="1600" i="1" dirty="0"/>
              <a:t>B. </a:t>
            </a:r>
            <a:r>
              <a:rPr lang="en-US" sz="1600" i="1" dirty="0" err="1"/>
              <a:t>ovatus</a:t>
            </a:r>
            <a:endParaRPr lang="en-US" sz="1600" dirty="0"/>
          </a:p>
        </p:txBody>
      </p:sp>
      <p:sp>
        <p:nvSpPr>
          <p:cNvPr id="101" name="TextBox 100">
            <a:extLst>
              <a:ext uri="{FF2B5EF4-FFF2-40B4-BE49-F238E27FC236}">
                <a16:creationId xmlns:a16="http://schemas.microsoft.com/office/drawing/2014/main" id="{29FDD60F-2C36-EB4D-8888-72B25AD22784}"/>
              </a:ext>
            </a:extLst>
          </p:cNvPr>
          <p:cNvSpPr txBox="1"/>
          <p:nvPr/>
        </p:nvSpPr>
        <p:spPr>
          <a:xfrm>
            <a:off x="549002" y="3537223"/>
            <a:ext cx="1947856" cy="338554"/>
          </a:xfrm>
          <a:prstGeom prst="rect">
            <a:avLst/>
          </a:prstGeom>
          <a:noFill/>
        </p:spPr>
        <p:txBody>
          <a:bodyPr wrap="square" rtlCol="0">
            <a:spAutoFit/>
          </a:bodyPr>
          <a:lstStyle/>
          <a:p>
            <a:r>
              <a:rPr lang="en-US" sz="1600" dirty="0"/>
              <a:t>- </a:t>
            </a:r>
            <a:r>
              <a:rPr lang="en-US" sz="1600" i="1" dirty="0"/>
              <a:t>R. </a:t>
            </a:r>
            <a:r>
              <a:rPr lang="en-US" sz="1600" i="1" dirty="0" err="1"/>
              <a:t>bromii</a:t>
            </a:r>
            <a:r>
              <a:rPr lang="en-US" sz="1600" i="1" dirty="0"/>
              <a:t> </a:t>
            </a:r>
            <a:endParaRPr lang="en-US" sz="1600" dirty="0"/>
          </a:p>
        </p:txBody>
      </p:sp>
      <p:sp>
        <p:nvSpPr>
          <p:cNvPr id="102" name="TextBox 101">
            <a:extLst>
              <a:ext uri="{FF2B5EF4-FFF2-40B4-BE49-F238E27FC236}">
                <a16:creationId xmlns:a16="http://schemas.microsoft.com/office/drawing/2014/main" id="{AF6BE926-E36F-BE4E-AF17-0E6A18FFCE9B}"/>
              </a:ext>
            </a:extLst>
          </p:cNvPr>
          <p:cNvSpPr txBox="1"/>
          <p:nvPr/>
        </p:nvSpPr>
        <p:spPr>
          <a:xfrm>
            <a:off x="557803" y="4020320"/>
            <a:ext cx="1947856" cy="338554"/>
          </a:xfrm>
          <a:prstGeom prst="rect">
            <a:avLst/>
          </a:prstGeom>
          <a:noFill/>
        </p:spPr>
        <p:txBody>
          <a:bodyPr wrap="square" rtlCol="0">
            <a:spAutoFit/>
          </a:bodyPr>
          <a:lstStyle/>
          <a:p>
            <a:r>
              <a:rPr lang="en-US" sz="1600" dirty="0"/>
              <a:t>- </a:t>
            </a:r>
            <a:r>
              <a:rPr lang="en-US" sz="1600" i="1" dirty="0"/>
              <a:t>C. difficile </a:t>
            </a:r>
            <a:endParaRPr lang="en-US" sz="1600" dirty="0"/>
          </a:p>
        </p:txBody>
      </p:sp>
    </p:spTree>
    <p:extLst>
      <p:ext uri="{BB962C8B-B14F-4D97-AF65-F5344CB8AC3E}">
        <p14:creationId xmlns:p14="http://schemas.microsoft.com/office/powerpoint/2010/main" val="3444053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43C13-1CA9-A44E-A014-22F184842D52}"/>
              </a:ext>
            </a:extLst>
          </p:cNvPr>
          <p:cNvSpPr>
            <a:spLocks noGrp="1"/>
          </p:cNvSpPr>
          <p:nvPr>
            <p:ph type="title"/>
          </p:nvPr>
        </p:nvSpPr>
        <p:spPr/>
        <p:txBody>
          <a:bodyPr>
            <a:normAutofit fontScale="90000"/>
          </a:bodyPr>
          <a:lstStyle/>
          <a:p>
            <a:r>
              <a:rPr lang="en-US" dirty="0"/>
              <a:t>Why metagenomic assemblies break</a:t>
            </a:r>
          </a:p>
        </p:txBody>
      </p:sp>
      <p:sp>
        <p:nvSpPr>
          <p:cNvPr id="3" name="Content Placeholder 2">
            <a:extLst>
              <a:ext uri="{FF2B5EF4-FFF2-40B4-BE49-F238E27FC236}">
                <a16:creationId xmlns:a16="http://schemas.microsoft.com/office/drawing/2014/main" id="{157C83F0-1CA3-F843-A91F-39A5CF3C799D}"/>
              </a:ext>
            </a:extLst>
          </p:cNvPr>
          <p:cNvSpPr>
            <a:spLocks noGrp="1"/>
          </p:cNvSpPr>
          <p:nvPr>
            <p:ph idx="1"/>
          </p:nvPr>
        </p:nvSpPr>
        <p:spPr>
          <a:xfrm>
            <a:off x="457200" y="1200151"/>
            <a:ext cx="8229600" cy="3394472"/>
          </a:xfrm>
        </p:spPr>
        <p:txBody>
          <a:bodyPr>
            <a:normAutofit/>
          </a:bodyPr>
          <a:lstStyle/>
          <a:p>
            <a:pPr marL="0" indent="0">
              <a:spcAft>
                <a:spcPts val="0"/>
              </a:spcAft>
              <a:buNone/>
            </a:pPr>
            <a:r>
              <a:rPr lang="en-US" b="1" dirty="0">
                <a:solidFill>
                  <a:schemeClr val="tx1"/>
                </a:solidFill>
              </a:rPr>
              <a:t>I went away for a long long long long time</a:t>
            </a:r>
          </a:p>
          <a:p>
            <a:pPr marL="0" indent="0">
              <a:spcAft>
                <a:spcPts val="0"/>
              </a:spcAft>
              <a:buNone/>
            </a:pPr>
            <a:r>
              <a:rPr lang="en-US" dirty="0">
                <a:solidFill>
                  <a:schemeClr val="tx1"/>
                </a:solidFill>
              </a:rPr>
              <a:t>I went away</a:t>
            </a:r>
          </a:p>
          <a:p>
            <a:pPr marL="0" indent="0">
              <a:spcAft>
                <a:spcPts val="0"/>
              </a:spcAft>
              <a:buNone/>
            </a:pPr>
            <a:r>
              <a:rPr lang="en-US" dirty="0">
                <a:solidFill>
                  <a:schemeClr val="tx1"/>
                </a:solidFill>
              </a:rPr>
              <a:t>Went away for </a:t>
            </a:r>
          </a:p>
          <a:p>
            <a:pPr marL="0" indent="0">
              <a:spcAft>
                <a:spcPts val="0"/>
              </a:spcAft>
              <a:buNone/>
            </a:pPr>
            <a:r>
              <a:rPr lang="en-US" dirty="0">
                <a:solidFill>
                  <a:schemeClr val="tx1"/>
                </a:solidFill>
              </a:rPr>
              <a:t>Away for a</a:t>
            </a:r>
          </a:p>
          <a:p>
            <a:pPr marL="0" indent="0">
              <a:spcAft>
                <a:spcPts val="0"/>
              </a:spcAft>
              <a:buNone/>
            </a:pPr>
            <a:r>
              <a:rPr lang="en-US" dirty="0">
                <a:solidFill>
                  <a:schemeClr val="tx1"/>
                </a:solidFill>
              </a:rPr>
              <a:t>For a long</a:t>
            </a:r>
          </a:p>
          <a:p>
            <a:pPr marL="0" indent="0">
              <a:spcAft>
                <a:spcPts val="0"/>
              </a:spcAft>
              <a:buNone/>
            </a:pPr>
            <a:r>
              <a:rPr lang="en-US" dirty="0">
                <a:solidFill>
                  <a:schemeClr val="tx1"/>
                </a:solidFill>
              </a:rPr>
              <a:t>A long long</a:t>
            </a:r>
          </a:p>
          <a:p>
            <a:pPr marL="0" indent="0">
              <a:spcAft>
                <a:spcPts val="0"/>
              </a:spcAft>
              <a:buNone/>
            </a:pPr>
            <a:r>
              <a:rPr lang="en-US" dirty="0">
                <a:solidFill>
                  <a:schemeClr val="tx1"/>
                </a:solidFill>
              </a:rPr>
              <a:t>Long long long</a:t>
            </a:r>
          </a:p>
          <a:p>
            <a:pPr marL="0" indent="0">
              <a:spcAft>
                <a:spcPts val="0"/>
              </a:spcAft>
              <a:buNone/>
            </a:pPr>
            <a:r>
              <a:rPr lang="en-US" dirty="0">
                <a:solidFill>
                  <a:schemeClr val="tx1"/>
                </a:solidFill>
              </a:rPr>
              <a:t>Long long long</a:t>
            </a:r>
          </a:p>
          <a:p>
            <a:pPr marL="0" indent="0">
              <a:spcAft>
                <a:spcPts val="0"/>
              </a:spcAft>
              <a:buNone/>
            </a:pPr>
            <a:r>
              <a:rPr lang="en-US" dirty="0">
                <a:solidFill>
                  <a:schemeClr val="tx1"/>
                </a:solidFill>
              </a:rPr>
              <a:t>Long long time</a:t>
            </a:r>
          </a:p>
        </p:txBody>
      </p:sp>
      <p:sp>
        <p:nvSpPr>
          <p:cNvPr id="4" name="TextBox 3">
            <a:extLst>
              <a:ext uri="{FF2B5EF4-FFF2-40B4-BE49-F238E27FC236}">
                <a16:creationId xmlns:a16="http://schemas.microsoft.com/office/drawing/2014/main" id="{F5DAC1A7-66A3-4440-9536-526B84F31DE9}"/>
              </a:ext>
            </a:extLst>
          </p:cNvPr>
          <p:cNvSpPr txBox="1"/>
          <p:nvPr/>
        </p:nvSpPr>
        <p:spPr>
          <a:xfrm>
            <a:off x="7516928" y="1280160"/>
            <a:ext cx="1169872" cy="369332"/>
          </a:xfrm>
          <a:prstGeom prst="rect">
            <a:avLst/>
          </a:prstGeom>
          <a:noFill/>
        </p:spPr>
        <p:txBody>
          <a:bodyPr wrap="none" rtlCol="0">
            <a:spAutoFit/>
          </a:bodyPr>
          <a:lstStyle/>
          <a:p>
            <a:r>
              <a:rPr lang="en-US" dirty="0"/>
              <a:t>”Genome”</a:t>
            </a:r>
          </a:p>
        </p:txBody>
      </p:sp>
      <p:sp>
        <p:nvSpPr>
          <p:cNvPr id="5" name="TextBox 4">
            <a:extLst>
              <a:ext uri="{FF2B5EF4-FFF2-40B4-BE49-F238E27FC236}">
                <a16:creationId xmlns:a16="http://schemas.microsoft.com/office/drawing/2014/main" id="{1F7203E2-6B94-1D45-955E-9E53E62732BB}"/>
              </a:ext>
            </a:extLst>
          </p:cNvPr>
          <p:cNvSpPr txBox="1"/>
          <p:nvPr/>
        </p:nvSpPr>
        <p:spPr>
          <a:xfrm>
            <a:off x="4003040" y="2897387"/>
            <a:ext cx="2068964" cy="369332"/>
          </a:xfrm>
          <a:prstGeom prst="rect">
            <a:avLst/>
          </a:prstGeom>
          <a:noFill/>
        </p:spPr>
        <p:txBody>
          <a:bodyPr wrap="none" rtlCol="0">
            <a:spAutoFit/>
          </a:bodyPr>
          <a:lstStyle/>
          <a:p>
            <a:r>
              <a:rPr lang="en-US" dirty="0"/>
              <a:t>“Sequencing Reads”</a:t>
            </a:r>
          </a:p>
        </p:txBody>
      </p:sp>
    </p:spTree>
    <p:extLst>
      <p:ext uri="{BB962C8B-B14F-4D97-AF65-F5344CB8AC3E}">
        <p14:creationId xmlns:p14="http://schemas.microsoft.com/office/powerpoint/2010/main" val="27135288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2893100"/>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Metagenomics vs. 16S gene sequencing</a:t>
            </a:r>
          </a:p>
          <a:p>
            <a:pPr marL="284400" indent="-284400">
              <a:spcAft>
                <a:spcPts val="1800"/>
              </a:spcAft>
              <a:buSzPct val="75000"/>
              <a:buFont typeface="Arial"/>
              <a:buChar char="•"/>
            </a:pPr>
            <a:r>
              <a:rPr lang="en-US" sz="2400" dirty="0">
                <a:latin typeface="Arial"/>
                <a:cs typeface="Arial"/>
              </a:rPr>
              <a:t>16S rRNA gene sequence has limited information</a:t>
            </a:r>
          </a:p>
          <a:p>
            <a:pPr marL="284400" indent="-284400">
              <a:buSzPct val="75000"/>
              <a:buFont typeface="Arial"/>
              <a:buChar char="•"/>
            </a:pPr>
            <a:r>
              <a:rPr lang="en-US" sz="2400" dirty="0">
                <a:latin typeface="Arial"/>
                <a:cs typeface="Arial"/>
              </a:rPr>
              <a:t>No information on:</a:t>
            </a:r>
          </a:p>
          <a:p>
            <a:pPr marL="1143000" lvl="1" indent="-284400">
              <a:buSzPct val="75000"/>
              <a:buFont typeface="Arial"/>
              <a:buChar char="•"/>
            </a:pPr>
            <a:r>
              <a:rPr lang="en-US" sz="2400" dirty="0">
                <a:latin typeface="Arial"/>
                <a:cs typeface="Arial"/>
              </a:rPr>
              <a:t>Plasmids</a:t>
            </a:r>
          </a:p>
          <a:p>
            <a:pPr marL="1143000" lvl="1" indent="-284400">
              <a:buSzPct val="75000"/>
              <a:buFont typeface="Arial"/>
              <a:buChar char="•"/>
            </a:pPr>
            <a:r>
              <a:rPr lang="en-US" sz="2400" dirty="0">
                <a:latin typeface="Arial"/>
                <a:cs typeface="Arial"/>
              </a:rPr>
              <a:t>Integrative and conjugative elements</a:t>
            </a:r>
          </a:p>
          <a:p>
            <a:pPr marL="1143000" lvl="1" indent="-284400">
              <a:buSzPct val="75000"/>
              <a:buFont typeface="Arial"/>
              <a:buChar char="•"/>
            </a:pPr>
            <a:r>
              <a:rPr lang="en-US" sz="2400" dirty="0">
                <a:latin typeface="Arial"/>
                <a:cs typeface="Arial"/>
              </a:rPr>
              <a:t>Sequence variants</a:t>
            </a:r>
            <a:endParaRPr lang="en-US" sz="2800" dirty="0">
              <a:latin typeface="Arial"/>
              <a:cs typeface="Arial"/>
            </a:endParaRPr>
          </a:p>
        </p:txBody>
      </p:sp>
      <p:sp>
        <p:nvSpPr>
          <p:cNvPr id="12" name="Oval 11">
            <a:extLst>
              <a:ext uri="{FF2B5EF4-FFF2-40B4-BE49-F238E27FC236}">
                <a16:creationId xmlns:a16="http://schemas.microsoft.com/office/drawing/2014/main" id="{46F3864B-AFFB-F94B-A1AE-EC3672FCBF50}"/>
              </a:ext>
            </a:extLst>
          </p:cNvPr>
          <p:cNvSpPr/>
          <p:nvPr/>
        </p:nvSpPr>
        <p:spPr>
          <a:xfrm>
            <a:off x="2026024" y="3422149"/>
            <a:ext cx="1885634" cy="594037"/>
          </a:xfrm>
          <a:prstGeom prst="ellipse">
            <a:avLst/>
          </a:prstGeom>
          <a:solidFill>
            <a:srgbClr val="0070C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3EC36946-C712-2B48-A3FF-5058B819EC96}"/>
              </a:ext>
            </a:extLst>
          </p:cNvPr>
          <p:cNvSpPr/>
          <p:nvPr/>
        </p:nvSpPr>
        <p:spPr>
          <a:xfrm>
            <a:off x="4787153" y="3422150"/>
            <a:ext cx="1885634" cy="594037"/>
          </a:xfrm>
          <a:prstGeom prst="ellipse">
            <a:avLst/>
          </a:prstGeom>
          <a:solidFill>
            <a:srgbClr val="0070C0"/>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Donut 24">
            <a:extLst>
              <a:ext uri="{FF2B5EF4-FFF2-40B4-BE49-F238E27FC236}">
                <a16:creationId xmlns:a16="http://schemas.microsoft.com/office/drawing/2014/main" id="{4FA16D1D-98EA-A04C-9F60-13949EEEA0E9}"/>
              </a:ext>
            </a:extLst>
          </p:cNvPr>
          <p:cNvSpPr/>
          <p:nvPr/>
        </p:nvSpPr>
        <p:spPr>
          <a:xfrm>
            <a:off x="2420471" y="3532094"/>
            <a:ext cx="457200" cy="385482"/>
          </a:xfrm>
          <a:prstGeom prst="donu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9525">
                <a:solidFill>
                  <a:schemeClr val="tx1"/>
                </a:solidFill>
              </a:ln>
              <a:solidFill>
                <a:schemeClr val="tx1"/>
              </a:solidFill>
            </a:endParaRPr>
          </a:p>
        </p:txBody>
      </p:sp>
      <p:sp>
        <p:nvSpPr>
          <p:cNvPr id="26" name="Donut 25">
            <a:extLst>
              <a:ext uri="{FF2B5EF4-FFF2-40B4-BE49-F238E27FC236}">
                <a16:creationId xmlns:a16="http://schemas.microsoft.com/office/drawing/2014/main" id="{4193821A-98A1-764A-947C-43D8C7BDD35F}"/>
              </a:ext>
            </a:extLst>
          </p:cNvPr>
          <p:cNvSpPr/>
          <p:nvPr/>
        </p:nvSpPr>
        <p:spPr>
          <a:xfrm>
            <a:off x="5145741" y="3532094"/>
            <a:ext cx="457200" cy="385482"/>
          </a:xfrm>
          <a:prstGeom prst="donu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9525">
                <a:solidFill>
                  <a:schemeClr val="tx1"/>
                </a:solidFill>
              </a:ln>
              <a:solidFill>
                <a:schemeClr val="tx1"/>
              </a:solidFill>
            </a:endParaRPr>
          </a:p>
        </p:txBody>
      </p:sp>
      <p:sp>
        <p:nvSpPr>
          <p:cNvPr id="27" name="Donut 26">
            <a:extLst>
              <a:ext uri="{FF2B5EF4-FFF2-40B4-BE49-F238E27FC236}">
                <a16:creationId xmlns:a16="http://schemas.microsoft.com/office/drawing/2014/main" id="{148CB482-BCBF-404A-83A1-ED18F320E8E2}"/>
              </a:ext>
            </a:extLst>
          </p:cNvPr>
          <p:cNvSpPr/>
          <p:nvPr/>
        </p:nvSpPr>
        <p:spPr>
          <a:xfrm>
            <a:off x="5961529" y="3630703"/>
            <a:ext cx="228600" cy="206191"/>
          </a:xfrm>
          <a:prstGeom prst="donu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9525">
                <a:solidFill>
                  <a:schemeClr val="tx1"/>
                </a:solidFill>
              </a:ln>
              <a:solidFill>
                <a:schemeClr val="tx1"/>
              </a:solidFill>
            </a:endParaRPr>
          </a:p>
        </p:txBody>
      </p:sp>
      <p:sp>
        <p:nvSpPr>
          <p:cNvPr id="28" name="TextBox 27">
            <a:extLst>
              <a:ext uri="{FF2B5EF4-FFF2-40B4-BE49-F238E27FC236}">
                <a16:creationId xmlns:a16="http://schemas.microsoft.com/office/drawing/2014/main" id="{FF5A98D2-F61F-784F-B238-60EEC766EACD}"/>
              </a:ext>
            </a:extLst>
          </p:cNvPr>
          <p:cNvSpPr txBox="1"/>
          <p:nvPr/>
        </p:nvSpPr>
        <p:spPr>
          <a:xfrm>
            <a:off x="1428530" y="4114846"/>
            <a:ext cx="6105646" cy="369332"/>
          </a:xfrm>
          <a:prstGeom prst="rect">
            <a:avLst/>
          </a:prstGeom>
          <a:noFill/>
        </p:spPr>
        <p:txBody>
          <a:bodyPr wrap="none" rtlCol="0">
            <a:spAutoFit/>
          </a:bodyPr>
          <a:lstStyle/>
          <a:p>
            <a:r>
              <a:rPr lang="en-US" dirty="0"/>
              <a:t>Equivalent 16S gene, one has plasmid with antibiotic resistance</a:t>
            </a:r>
          </a:p>
        </p:txBody>
      </p:sp>
    </p:spTree>
    <p:extLst>
      <p:ext uri="{BB962C8B-B14F-4D97-AF65-F5344CB8AC3E}">
        <p14:creationId xmlns:p14="http://schemas.microsoft.com/office/powerpoint/2010/main" val="41661876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237230" y="430389"/>
            <a:ext cx="8005704" cy="5678478"/>
          </a:xfrm>
          <a:prstGeom prst="rect">
            <a:avLst/>
          </a:prstGeom>
          <a:noFill/>
        </p:spPr>
        <p:txBody>
          <a:bodyPr wrap="square" rtlCol="0">
            <a:spAutoFit/>
          </a:bodyPr>
          <a:lstStyle/>
          <a:p>
            <a:pPr>
              <a:spcAft>
                <a:spcPts val="1800"/>
              </a:spcAft>
            </a:pPr>
            <a:r>
              <a:rPr lang="en-US" sz="3200" b="1" dirty="0">
                <a:solidFill>
                  <a:srgbClr val="3B1B70"/>
                </a:solidFill>
                <a:latin typeface="Arial"/>
                <a:cs typeface="Arial Unicode MS"/>
              </a:rPr>
              <a:t>Assembly vs. read-based analyses</a:t>
            </a:r>
          </a:p>
          <a:p>
            <a:pPr marL="284400" lvl="0" indent="-284400">
              <a:spcAft>
                <a:spcPts val="2400"/>
              </a:spcAft>
              <a:buSzPct val="75000"/>
              <a:buFont typeface="Arial"/>
              <a:buChar char="•"/>
            </a:pPr>
            <a:r>
              <a:rPr lang="en-US" sz="2000" dirty="0">
                <a:latin typeface="Arial"/>
              </a:rPr>
              <a:t>Brief background, there are assembly-free tools to analyze metagenomic sequencing data</a:t>
            </a:r>
          </a:p>
          <a:p>
            <a:pPr marL="284400" lvl="0" indent="-284400">
              <a:buSzPct val="75000"/>
              <a:buFont typeface="Arial"/>
              <a:buChar char="•"/>
            </a:pPr>
            <a:r>
              <a:rPr lang="en-US" sz="2000" dirty="0">
                <a:latin typeface="Arial"/>
              </a:rPr>
              <a:t>Taxonomy:</a:t>
            </a:r>
          </a:p>
          <a:p>
            <a:pPr marL="1144800" lvl="1" indent="-284400">
              <a:buSzPct val="75000"/>
              <a:buFont typeface="Arial"/>
              <a:buChar char="•"/>
            </a:pPr>
            <a:r>
              <a:rPr lang="en-US" sz="2000" dirty="0"/>
              <a:t>MetaPhlAn2</a:t>
            </a:r>
          </a:p>
          <a:p>
            <a:pPr marL="1144800" lvl="1" indent="-284400">
              <a:buSzPct val="75000"/>
              <a:buFont typeface="Arial"/>
              <a:buChar char="•"/>
            </a:pPr>
            <a:r>
              <a:rPr lang="en-US" sz="2000" dirty="0"/>
              <a:t>Kaiju</a:t>
            </a:r>
          </a:p>
          <a:p>
            <a:pPr marL="742950" lvl="1" indent="-285750">
              <a:buFont typeface="Arial"/>
              <a:buChar char="–"/>
            </a:pPr>
            <a:endParaRPr lang="en-US" sz="2000" dirty="0"/>
          </a:p>
          <a:p>
            <a:pPr marL="284400" lvl="0" indent="-284400">
              <a:buSzPct val="75000"/>
              <a:buFont typeface="Arial"/>
              <a:buChar char="•"/>
            </a:pPr>
            <a:r>
              <a:rPr lang="en-US" sz="2000" dirty="0">
                <a:latin typeface="Arial"/>
              </a:rPr>
              <a:t>Function:</a:t>
            </a:r>
          </a:p>
          <a:p>
            <a:pPr marL="1144800" lvl="1" indent="-284400">
              <a:buSzPct val="75000"/>
              <a:buFont typeface="Arial"/>
              <a:buChar char="•"/>
            </a:pPr>
            <a:r>
              <a:rPr lang="en-US" sz="2000" dirty="0"/>
              <a:t>SEED database</a:t>
            </a:r>
          </a:p>
          <a:p>
            <a:pPr marL="1144800" lvl="1" indent="-284400">
              <a:buSzPct val="75000"/>
              <a:buFont typeface="Arial"/>
              <a:buChar char="•"/>
            </a:pPr>
            <a:r>
              <a:rPr lang="en-US" sz="2000" dirty="0"/>
              <a:t>Uniref50/90</a:t>
            </a:r>
          </a:p>
          <a:p>
            <a:pPr marL="685800" indent="-685800">
              <a:buFont typeface="Arial"/>
              <a:buChar char="•"/>
            </a:pPr>
            <a:endParaRPr lang="en-US" sz="2800" dirty="0">
              <a:solidFill>
                <a:srgbClr val="807F83"/>
              </a:solidFill>
              <a:latin typeface="Arial"/>
              <a:cs typeface="Arial"/>
            </a:endParaRPr>
          </a:p>
          <a:p>
            <a:pPr marL="685800" indent="-685800">
              <a:buFont typeface="Arial"/>
              <a:buChar char="•"/>
            </a:pPr>
            <a:endParaRPr lang="en-US" sz="2800" dirty="0">
              <a:solidFill>
                <a:srgbClr val="807F83"/>
              </a:solidFill>
              <a:latin typeface="Arial"/>
              <a:cs typeface="Arial"/>
            </a:endParaRPr>
          </a:p>
          <a:p>
            <a:endParaRPr lang="en-US" sz="6000" b="1" dirty="0">
              <a:solidFill>
                <a:srgbClr val="807F83"/>
              </a:solidFill>
              <a:latin typeface="Arial"/>
              <a:cs typeface="Arial Unicode MS"/>
            </a:endParaRPr>
          </a:p>
        </p:txBody>
      </p:sp>
      <p:cxnSp>
        <p:nvCxnSpPr>
          <p:cNvPr id="3" name="Straight Connector 2">
            <a:extLst>
              <a:ext uri="{FF2B5EF4-FFF2-40B4-BE49-F238E27FC236}">
                <a16:creationId xmlns:a16="http://schemas.microsoft.com/office/drawing/2014/main" id="{E73732F9-B34A-734E-BC01-66233C70B00F}"/>
              </a:ext>
            </a:extLst>
          </p:cNvPr>
          <p:cNvCxnSpPr/>
          <p:nvPr/>
        </p:nvCxnSpPr>
        <p:spPr>
          <a:xfrm>
            <a:off x="4565346" y="3127554"/>
            <a:ext cx="360000" cy="0"/>
          </a:xfrm>
          <a:prstGeom prst="line">
            <a:avLst/>
          </a:prstGeom>
        </p:spPr>
        <p:style>
          <a:lnRef idx="2">
            <a:schemeClr val="dk1"/>
          </a:lnRef>
          <a:fillRef idx="0">
            <a:schemeClr val="dk1"/>
          </a:fillRef>
          <a:effectRef idx="1">
            <a:schemeClr val="dk1"/>
          </a:effectRef>
          <a:fontRef idx="minor">
            <a:schemeClr val="tx1"/>
          </a:fontRef>
        </p:style>
      </p:cxnSp>
      <p:cxnSp>
        <p:nvCxnSpPr>
          <p:cNvPr id="6" name="Straight Connector 5">
            <a:extLst>
              <a:ext uri="{FF2B5EF4-FFF2-40B4-BE49-F238E27FC236}">
                <a16:creationId xmlns:a16="http://schemas.microsoft.com/office/drawing/2014/main" id="{0558955A-CBC9-B94A-AC5D-40B43D5A6FFD}"/>
              </a:ext>
            </a:extLst>
          </p:cNvPr>
          <p:cNvCxnSpPr/>
          <p:nvPr/>
        </p:nvCxnSpPr>
        <p:spPr>
          <a:xfrm>
            <a:off x="6122894" y="1927412"/>
            <a:ext cx="1532965"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575C4215-68D8-6B47-A6F2-D3053CDE8AF2}"/>
              </a:ext>
            </a:extLst>
          </p:cNvPr>
          <p:cNvCxnSpPr/>
          <p:nvPr/>
        </p:nvCxnSpPr>
        <p:spPr>
          <a:xfrm>
            <a:off x="6122894" y="3711388"/>
            <a:ext cx="1532965"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F8F8F0FF-CD16-864E-94E9-8F826F82989D}"/>
              </a:ext>
            </a:extLst>
          </p:cNvPr>
          <p:cNvCxnSpPr>
            <a:cxnSpLocks/>
          </p:cNvCxnSpPr>
          <p:nvPr/>
        </p:nvCxnSpPr>
        <p:spPr>
          <a:xfrm rot="5400000">
            <a:off x="5222894" y="2811388"/>
            <a:ext cx="1800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13458398-9FBA-EF4F-A0D6-B9A7146E19D0}"/>
              </a:ext>
            </a:extLst>
          </p:cNvPr>
          <p:cNvCxnSpPr>
            <a:cxnSpLocks/>
          </p:cNvCxnSpPr>
          <p:nvPr/>
        </p:nvCxnSpPr>
        <p:spPr>
          <a:xfrm rot="5400000">
            <a:off x="6750464" y="2811388"/>
            <a:ext cx="1800000" cy="0"/>
          </a:xfrm>
          <a:prstGeom prst="line">
            <a:avLst/>
          </a:prstGeom>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F9BDDE94-1721-6844-9558-B2074D792EB5}"/>
              </a:ext>
            </a:extLst>
          </p:cNvPr>
          <p:cNvSpPr txBox="1"/>
          <p:nvPr/>
        </p:nvSpPr>
        <p:spPr>
          <a:xfrm>
            <a:off x="6122893" y="1927411"/>
            <a:ext cx="959302" cy="338554"/>
          </a:xfrm>
          <a:prstGeom prst="rect">
            <a:avLst/>
          </a:prstGeom>
          <a:noFill/>
        </p:spPr>
        <p:txBody>
          <a:bodyPr wrap="none" rtlCol="0">
            <a:spAutoFit/>
          </a:bodyPr>
          <a:lstStyle/>
          <a:p>
            <a:r>
              <a:rPr lang="en-US" sz="1600" dirty="0"/>
              <a:t>Database</a:t>
            </a:r>
            <a:endParaRPr lang="en-US" dirty="0"/>
          </a:p>
        </p:txBody>
      </p:sp>
      <p:cxnSp>
        <p:nvCxnSpPr>
          <p:cNvPr id="11" name="Straight Connector 10">
            <a:extLst>
              <a:ext uri="{FF2B5EF4-FFF2-40B4-BE49-F238E27FC236}">
                <a16:creationId xmlns:a16="http://schemas.microsoft.com/office/drawing/2014/main" id="{3AF7BE51-6FFB-C144-A69D-53F5B5833EB6}"/>
              </a:ext>
            </a:extLst>
          </p:cNvPr>
          <p:cNvCxnSpPr/>
          <p:nvPr/>
        </p:nvCxnSpPr>
        <p:spPr>
          <a:xfrm>
            <a:off x="6242544" y="2320593"/>
            <a:ext cx="1260000" cy="0"/>
          </a:xfrm>
          <a:prstGeom prst="line">
            <a:avLst/>
          </a:prstGeom>
        </p:spPr>
        <p:style>
          <a:lnRef idx="2">
            <a:schemeClr val="dk1"/>
          </a:lnRef>
          <a:fillRef idx="0">
            <a:schemeClr val="dk1"/>
          </a:fillRef>
          <a:effectRef idx="1">
            <a:schemeClr val="dk1"/>
          </a:effectRef>
          <a:fontRef idx="minor">
            <a:schemeClr val="tx1"/>
          </a:fontRef>
        </p:style>
      </p:cxnSp>
      <p:cxnSp>
        <p:nvCxnSpPr>
          <p:cNvPr id="16" name="Straight Connector 15">
            <a:extLst>
              <a:ext uri="{FF2B5EF4-FFF2-40B4-BE49-F238E27FC236}">
                <a16:creationId xmlns:a16="http://schemas.microsoft.com/office/drawing/2014/main" id="{281CF622-51B1-C240-A7A7-D07A1E0351AF}"/>
              </a:ext>
            </a:extLst>
          </p:cNvPr>
          <p:cNvCxnSpPr/>
          <p:nvPr/>
        </p:nvCxnSpPr>
        <p:spPr>
          <a:xfrm>
            <a:off x="6242544" y="2472994"/>
            <a:ext cx="1260000" cy="0"/>
          </a:xfrm>
          <a:prstGeom prst="line">
            <a:avLst/>
          </a:prstGeom>
        </p:spPr>
        <p:style>
          <a:lnRef idx="2">
            <a:schemeClr val="dk1"/>
          </a:lnRef>
          <a:fillRef idx="0">
            <a:schemeClr val="dk1"/>
          </a:fillRef>
          <a:effectRef idx="1">
            <a:schemeClr val="dk1"/>
          </a:effectRef>
          <a:fontRef idx="minor">
            <a:schemeClr val="tx1"/>
          </a:fontRef>
        </p:style>
      </p:cxnSp>
      <p:cxnSp>
        <p:nvCxnSpPr>
          <p:cNvPr id="17" name="Straight Connector 16">
            <a:extLst>
              <a:ext uri="{FF2B5EF4-FFF2-40B4-BE49-F238E27FC236}">
                <a16:creationId xmlns:a16="http://schemas.microsoft.com/office/drawing/2014/main" id="{9F892C48-B8FD-1B4E-A766-88D50C8C09B2}"/>
              </a:ext>
            </a:extLst>
          </p:cNvPr>
          <p:cNvCxnSpPr/>
          <p:nvPr/>
        </p:nvCxnSpPr>
        <p:spPr>
          <a:xfrm>
            <a:off x="6242544" y="2641287"/>
            <a:ext cx="1260000" cy="0"/>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F372D99F-C397-924D-8F7F-BC317FD910FF}"/>
              </a:ext>
            </a:extLst>
          </p:cNvPr>
          <p:cNvCxnSpPr/>
          <p:nvPr/>
        </p:nvCxnSpPr>
        <p:spPr>
          <a:xfrm>
            <a:off x="6242544" y="2811388"/>
            <a:ext cx="1260000" cy="0"/>
          </a:xfrm>
          <a:prstGeom prst="line">
            <a:avLst/>
          </a:prstGeom>
        </p:spPr>
        <p:style>
          <a:lnRef idx="2">
            <a:schemeClr val="dk1"/>
          </a:lnRef>
          <a:fillRef idx="0">
            <a:schemeClr val="dk1"/>
          </a:fillRef>
          <a:effectRef idx="1">
            <a:schemeClr val="dk1"/>
          </a:effectRef>
          <a:fontRef idx="minor">
            <a:schemeClr val="tx1"/>
          </a:fontRef>
        </p:style>
      </p:cxnSp>
      <p:cxnSp>
        <p:nvCxnSpPr>
          <p:cNvPr id="19" name="Straight Connector 18">
            <a:extLst>
              <a:ext uri="{FF2B5EF4-FFF2-40B4-BE49-F238E27FC236}">
                <a16:creationId xmlns:a16="http://schemas.microsoft.com/office/drawing/2014/main" id="{A354BC7E-89C6-6F45-9E1E-F4212B6F9E34}"/>
              </a:ext>
            </a:extLst>
          </p:cNvPr>
          <p:cNvCxnSpPr/>
          <p:nvPr/>
        </p:nvCxnSpPr>
        <p:spPr>
          <a:xfrm>
            <a:off x="6242544" y="2972267"/>
            <a:ext cx="1260000" cy="0"/>
          </a:xfrm>
          <a:prstGeom prst="line">
            <a:avLst/>
          </a:prstGeom>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393571B2-922D-AD49-ACA5-E9EC53B1B801}"/>
              </a:ext>
            </a:extLst>
          </p:cNvPr>
          <p:cNvCxnSpPr/>
          <p:nvPr/>
        </p:nvCxnSpPr>
        <p:spPr>
          <a:xfrm>
            <a:off x="6242544" y="3118119"/>
            <a:ext cx="1260000" cy="0"/>
          </a:xfrm>
          <a:prstGeom prst="line">
            <a:avLst/>
          </a:prstGeom>
        </p:spPr>
        <p:style>
          <a:lnRef idx="2">
            <a:schemeClr val="dk1"/>
          </a:lnRef>
          <a:fillRef idx="0">
            <a:schemeClr val="dk1"/>
          </a:fillRef>
          <a:effectRef idx="1">
            <a:schemeClr val="dk1"/>
          </a:effectRef>
          <a:fontRef idx="minor">
            <a:schemeClr val="tx1"/>
          </a:fontRef>
        </p:style>
      </p:cxnSp>
      <p:cxnSp>
        <p:nvCxnSpPr>
          <p:cNvPr id="21" name="Straight Connector 20">
            <a:extLst>
              <a:ext uri="{FF2B5EF4-FFF2-40B4-BE49-F238E27FC236}">
                <a16:creationId xmlns:a16="http://schemas.microsoft.com/office/drawing/2014/main" id="{0A0F9727-1529-C94F-B554-620A7120F000}"/>
              </a:ext>
            </a:extLst>
          </p:cNvPr>
          <p:cNvCxnSpPr/>
          <p:nvPr/>
        </p:nvCxnSpPr>
        <p:spPr>
          <a:xfrm>
            <a:off x="6242544" y="3285522"/>
            <a:ext cx="1260000" cy="0"/>
          </a:xfrm>
          <a:prstGeom prst="line">
            <a:avLst/>
          </a:prstGeom>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A201361A-6769-6248-B3C3-F32FFC8F1714}"/>
              </a:ext>
            </a:extLst>
          </p:cNvPr>
          <p:cNvCxnSpPr/>
          <p:nvPr/>
        </p:nvCxnSpPr>
        <p:spPr>
          <a:xfrm>
            <a:off x="6242544" y="3443491"/>
            <a:ext cx="1260000" cy="0"/>
          </a:xfrm>
          <a:prstGeom prst="line">
            <a:avLst/>
          </a:prstGeom>
        </p:spPr>
        <p:style>
          <a:lnRef idx="2">
            <a:schemeClr val="dk1"/>
          </a:lnRef>
          <a:fillRef idx="0">
            <a:schemeClr val="dk1"/>
          </a:fillRef>
          <a:effectRef idx="1">
            <a:schemeClr val="dk1"/>
          </a:effectRef>
          <a:fontRef idx="minor">
            <a:schemeClr val="tx1"/>
          </a:fontRef>
        </p:style>
      </p:cxnSp>
      <p:cxnSp>
        <p:nvCxnSpPr>
          <p:cNvPr id="24" name="Straight Arrow Connector 23">
            <a:extLst>
              <a:ext uri="{FF2B5EF4-FFF2-40B4-BE49-F238E27FC236}">
                <a16:creationId xmlns:a16="http://schemas.microsoft.com/office/drawing/2014/main" id="{9203D823-532A-F643-A962-E644F7519AE3}"/>
              </a:ext>
            </a:extLst>
          </p:cNvPr>
          <p:cNvCxnSpPr/>
          <p:nvPr/>
        </p:nvCxnSpPr>
        <p:spPr>
          <a:xfrm flipV="1">
            <a:off x="5054444" y="2320593"/>
            <a:ext cx="1188100" cy="797526"/>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4FAFF9A5-7D93-CC45-8519-10BC87A15886}"/>
              </a:ext>
            </a:extLst>
          </p:cNvPr>
          <p:cNvCxnSpPr/>
          <p:nvPr/>
        </p:nvCxnSpPr>
        <p:spPr>
          <a:xfrm>
            <a:off x="5054444" y="3127554"/>
            <a:ext cx="1188100" cy="157967"/>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550749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10053</TotalTime>
  <Words>4514</Words>
  <Application>Microsoft Macintosh PowerPoint</Application>
  <PresentationFormat>On-screen Show (16:9)</PresentationFormat>
  <Paragraphs>263</Paragraphs>
  <Slides>45</Slides>
  <Notes>45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45</vt:i4>
      </vt:variant>
    </vt:vector>
  </HeadingPairs>
  <TitlesOfParts>
    <vt:vector size="49" baseType="lpstr">
      <vt:lpstr>Arial Unicode MS</vt:lpstr>
      <vt:lpstr>Arial</vt:lpstr>
      <vt:lpstr>Calibri</vt:lpstr>
      <vt:lpstr>Office Theme</vt:lpstr>
      <vt:lpstr>PowerPoint Presentation</vt:lpstr>
      <vt:lpstr>PowerPoint Presentation</vt:lpstr>
      <vt:lpstr>PowerPoint Presentation</vt:lpstr>
      <vt:lpstr>PowerPoint Presentation</vt:lpstr>
      <vt:lpstr>PowerPoint Presentation</vt:lpstr>
      <vt:lpstr>Metagenomic assembly overview</vt:lpstr>
      <vt:lpstr>Why metagenomic assemblies break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UWO</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Jennifer Wilson</dc:creator>
  <cp:lastModifiedBy>Benjamin Robert Joris</cp:lastModifiedBy>
  <cp:revision>129</cp:revision>
  <cp:lastPrinted>2012-01-12T15:01:17Z</cp:lastPrinted>
  <dcterms:created xsi:type="dcterms:W3CDTF">2011-12-23T15:22:14Z</dcterms:created>
  <dcterms:modified xsi:type="dcterms:W3CDTF">2020-11-16T15:59:11Z</dcterms:modified>
</cp:coreProperties>
</file>

<file path=docProps/thumbnail.jpeg>
</file>